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58" r:id="rId5"/>
    <p:sldId id="298" r:id="rId6"/>
    <p:sldId id="299" r:id="rId7"/>
    <p:sldId id="300" r:id="rId8"/>
    <p:sldId id="303" r:id="rId9"/>
    <p:sldId id="301" r:id="rId10"/>
    <p:sldId id="304" r:id="rId11"/>
    <p:sldId id="302" r:id="rId12"/>
    <p:sldId id="305" r:id="rId13"/>
    <p:sldId id="280" r:id="rId14"/>
    <p:sldId id="290" r:id="rId15"/>
    <p:sldId id="311" r:id="rId16"/>
    <p:sldId id="310" r:id="rId17"/>
    <p:sldId id="291" r:id="rId18"/>
    <p:sldId id="306" r:id="rId19"/>
    <p:sldId id="293" r:id="rId20"/>
    <p:sldId id="294" r:id="rId21"/>
    <p:sldId id="320" r:id="rId22"/>
    <p:sldId id="315" r:id="rId23"/>
    <p:sldId id="316" r:id="rId24"/>
    <p:sldId id="317" r:id="rId25"/>
    <p:sldId id="318" r:id="rId26"/>
    <p:sldId id="319" r:id="rId27"/>
    <p:sldId id="321" r:id="rId28"/>
    <p:sldId id="322" r:id="rId29"/>
    <p:sldId id="281" r:id="rId30"/>
    <p:sldId id="307" r:id="rId31"/>
    <p:sldId id="296" r:id="rId32"/>
    <p:sldId id="313" r:id="rId33"/>
    <p:sldId id="323" r:id="rId34"/>
    <p:sldId id="308" r:id="rId35"/>
    <p:sldId id="326" r:id="rId36"/>
    <p:sldId id="324" r:id="rId37"/>
    <p:sldId id="325" r:id="rId38"/>
    <p:sldId id="262" r:id="rId39"/>
    <p:sldId id="309" r:id="rId40"/>
    <p:sldId id="282" r:id="rId4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9B7"/>
    <a:srgbClr val="009FDA"/>
    <a:srgbClr val="34B233"/>
    <a:srgbClr val="4D5953"/>
    <a:srgbClr val="FF5800"/>
    <a:srgbClr val="007F64"/>
    <a:srgbClr val="414042"/>
    <a:srgbClr val="4D4F5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1" autoAdjust="0"/>
    <p:restoredTop sz="81714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552" y="-96"/>
      </p:cViewPr>
      <p:guideLst>
        <p:guide orient="horz" pos="2161"/>
        <p:guide orient="horz" pos="285"/>
        <p:guide orient="horz" pos="1296"/>
        <p:guide orient="horz" pos="4008"/>
        <p:guide pos="2880"/>
        <p:guide pos="288"/>
        <p:guide pos="5472"/>
        <p:guide pos="4379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3156" y="-7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CF050-98E4-4B66-90F3-18F7986103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8EE079-E7CA-45B1-969B-3848D3DB31A5}">
      <dgm:prSet/>
      <dgm:spPr/>
      <dgm:t>
        <a:bodyPr/>
        <a:lstStyle/>
        <a:p>
          <a:pPr rtl="0"/>
          <a:r>
            <a:rPr lang="en-GB" b="0" i="0" baseline="0" dirty="0" smtClean="0"/>
            <a:t>Business Accelerators for Sales</a:t>
          </a:r>
          <a:endParaRPr lang="en-IE" dirty="0"/>
        </a:p>
      </dgm:t>
    </dgm:pt>
    <dgm:pt modelId="{CEAD7A94-A05B-4D62-83D9-658CA7871708}" type="parTrans" cxnId="{76B6F58F-75D5-4260-A37B-B1F878F4255A}">
      <dgm:prSet/>
      <dgm:spPr/>
      <dgm:t>
        <a:bodyPr/>
        <a:lstStyle/>
        <a:p>
          <a:endParaRPr lang="en-IE"/>
        </a:p>
      </dgm:t>
    </dgm:pt>
    <dgm:pt modelId="{344C44BA-4151-4339-BB7D-46C90047D829}" type="sibTrans" cxnId="{76B6F58F-75D5-4260-A37B-B1F878F4255A}">
      <dgm:prSet/>
      <dgm:spPr/>
      <dgm:t>
        <a:bodyPr/>
        <a:lstStyle/>
        <a:p>
          <a:endParaRPr lang="en-IE"/>
        </a:p>
      </dgm:t>
    </dgm:pt>
    <dgm:pt modelId="{C32DA8E1-A2C8-4226-B0ED-5F07F5B8C9CF}">
      <dgm:prSet/>
      <dgm:spPr>
        <a:solidFill>
          <a:srgbClr val="002060"/>
        </a:solidFill>
        <a:ln>
          <a:noFill/>
        </a:ln>
      </dgm:spPr>
      <dgm:t>
        <a:bodyPr/>
        <a:lstStyle/>
        <a:p>
          <a:pPr rtl="0"/>
          <a:r>
            <a:rPr lang="en-GB" b="0" i="0" baseline="0" dirty="0" smtClean="0"/>
            <a:t>Sage CRM Mobile Web</a:t>
          </a:r>
          <a:endParaRPr lang="en-IE" dirty="0"/>
        </a:p>
      </dgm:t>
    </dgm:pt>
    <dgm:pt modelId="{D37DB021-912D-4088-A25D-A5E4EDB44DBB}" type="parTrans" cxnId="{4BE54CAF-2A81-4C86-A55F-7B599B022298}">
      <dgm:prSet/>
      <dgm:spPr/>
      <dgm:t>
        <a:bodyPr/>
        <a:lstStyle/>
        <a:p>
          <a:endParaRPr lang="en-IE"/>
        </a:p>
      </dgm:t>
    </dgm:pt>
    <dgm:pt modelId="{5DDB7871-1565-4BF4-982D-03E48E314283}" type="sibTrans" cxnId="{4BE54CAF-2A81-4C86-A55F-7B599B022298}">
      <dgm:prSet/>
      <dgm:spPr/>
      <dgm:t>
        <a:bodyPr/>
        <a:lstStyle/>
        <a:p>
          <a:endParaRPr lang="en-IE"/>
        </a:p>
      </dgm:t>
    </dgm:pt>
    <dgm:pt modelId="{96CEB9A1-FF78-415E-9AF6-103CFE8AEF30}">
      <dgm:prSet/>
      <dgm:spPr>
        <a:solidFill>
          <a:srgbClr val="FF5800"/>
        </a:solidFill>
      </dgm:spPr>
      <dgm:t>
        <a:bodyPr/>
        <a:lstStyle/>
        <a:p>
          <a:pPr rtl="0"/>
          <a:r>
            <a:rPr lang="en-GB" b="0" i="0" baseline="0" dirty="0" smtClean="0"/>
            <a:t>Sage CRM for iPhone &amp; Android</a:t>
          </a:r>
          <a:endParaRPr lang="en-IE" dirty="0"/>
        </a:p>
      </dgm:t>
    </dgm:pt>
    <dgm:pt modelId="{63ED57FA-31AB-415A-BA67-661AC0002B14}" type="parTrans" cxnId="{AD9A9D6D-29A0-4BB5-BC10-36FAF6CD6E8F}">
      <dgm:prSet/>
      <dgm:spPr/>
      <dgm:t>
        <a:bodyPr/>
        <a:lstStyle/>
        <a:p>
          <a:endParaRPr lang="en-IE"/>
        </a:p>
      </dgm:t>
    </dgm:pt>
    <dgm:pt modelId="{101F4C3E-7A65-4ACB-8EDA-EDB45C8A1B33}" type="sibTrans" cxnId="{AD9A9D6D-29A0-4BB5-BC10-36FAF6CD6E8F}">
      <dgm:prSet/>
      <dgm:spPr/>
      <dgm:t>
        <a:bodyPr/>
        <a:lstStyle/>
        <a:p>
          <a:endParaRPr lang="en-IE"/>
        </a:p>
      </dgm:t>
    </dgm:pt>
    <dgm:pt modelId="{7A0AEDDF-E795-43BA-B03A-F2E83FE650B0}">
      <dgm:prSet/>
      <dgm:spPr>
        <a:solidFill>
          <a:srgbClr val="4D5953"/>
        </a:solidFill>
      </dgm:spPr>
      <dgm:t>
        <a:bodyPr/>
        <a:lstStyle/>
        <a:p>
          <a:pPr rtl="0"/>
          <a:r>
            <a:rPr lang="en-GB" b="0" i="0" baseline="0" dirty="0" smtClean="0"/>
            <a:t>MailChimp Integration</a:t>
          </a:r>
          <a:endParaRPr lang="en-IE" dirty="0"/>
        </a:p>
      </dgm:t>
    </dgm:pt>
    <dgm:pt modelId="{766A4BF6-1B9D-4912-974A-B719D20070C6}" type="parTrans" cxnId="{4B37E6CC-430C-4B6F-9F7B-6F73315E4A54}">
      <dgm:prSet/>
      <dgm:spPr/>
      <dgm:t>
        <a:bodyPr/>
        <a:lstStyle/>
        <a:p>
          <a:endParaRPr lang="en-IE"/>
        </a:p>
      </dgm:t>
    </dgm:pt>
    <dgm:pt modelId="{5439655A-7DAA-48CC-89F9-B9AA04B92416}" type="sibTrans" cxnId="{4B37E6CC-430C-4B6F-9F7B-6F73315E4A54}">
      <dgm:prSet/>
      <dgm:spPr/>
      <dgm:t>
        <a:bodyPr/>
        <a:lstStyle/>
        <a:p>
          <a:endParaRPr lang="en-IE"/>
        </a:p>
      </dgm:t>
    </dgm:pt>
    <dgm:pt modelId="{2B725593-BF52-4918-ABC6-79F6F0EE9A79}">
      <dgm:prSet/>
      <dgm:spPr>
        <a:solidFill>
          <a:srgbClr val="34B233"/>
        </a:solidFill>
      </dgm:spPr>
      <dgm:t>
        <a:bodyPr/>
        <a:lstStyle/>
        <a:p>
          <a:pPr rtl="0"/>
          <a:r>
            <a:rPr lang="en-GB" b="0" i="0" baseline="0" dirty="0" smtClean="0"/>
            <a:t>Enhancements</a:t>
          </a:r>
          <a:endParaRPr lang="en-IE" dirty="0"/>
        </a:p>
      </dgm:t>
    </dgm:pt>
    <dgm:pt modelId="{4E047D55-3756-4DF4-9DF1-F4F5080F989F}" type="parTrans" cxnId="{7151D80B-ED11-4E63-A750-4F2CD5AC1EE8}">
      <dgm:prSet/>
      <dgm:spPr/>
      <dgm:t>
        <a:bodyPr/>
        <a:lstStyle/>
        <a:p>
          <a:endParaRPr lang="en-IE"/>
        </a:p>
      </dgm:t>
    </dgm:pt>
    <dgm:pt modelId="{66C4D59E-A064-42DB-9B8D-3461BDE63D60}" type="sibTrans" cxnId="{7151D80B-ED11-4E63-A750-4F2CD5AC1EE8}">
      <dgm:prSet/>
      <dgm:spPr/>
      <dgm:t>
        <a:bodyPr/>
        <a:lstStyle/>
        <a:p>
          <a:endParaRPr lang="en-IE"/>
        </a:p>
      </dgm:t>
    </dgm:pt>
    <dgm:pt modelId="{B64B7957-BABE-4C35-A06E-FC6B88071B97}">
      <dgm:prSet/>
      <dgm:spPr>
        <a:solidFill>
          <a:srgbClr val="009FDA"/>
        </a:solidFill>
      </dgm:spPr>
      <dgm:t>
        <a:bodyPr/>
        <a:lstStyle/>
        <a:p>
          <a:pPr rtl="0"/>
          <a:r>
            <a:rPr lang="en-GB" b="0" i="0" baseline="0" dirty="0" smtClean="0"/>
            <a:t>Updated User Interface</a:t>
          </a:r>
          <a:endParaRPr lang="en-IE" dirty="0"/>
        </a:p>
      </dgm:t>
    </dgm:pt>
    <dgm:pt modelId="{4541355A-6B90-499B-920F-DA40EF7988D3}" type="parTrans" cxnId="{C7BA155C-23D8-4993-9D0A-3E39F96D5445}">
      <dgm:prSet/>
      <dgm:spPr/>
      <dgm:t>
        <a:bodyPr/>
        <a:lstStyle/>
        <a:p>
          <a:endParaRPr lang="en-IE"/>
        </a:p>
      </dgm:t>
    </dgm:pt>
    <dgm:pt modelId="{066769E7-2EBC-4B6A-A7BC-3810BF1FCA6E}" type="sibTrans" cxnId="{C7BA155C-23D8-4993-9D0A-3E39F96D5445}">
      <dgm:prSet/>
      <dgm:spPr/>
      <dgm:t>
        <a:bodyPr/>
        <a:lstStyle/>
        <a:p>
          <a:endParaRPr lang="en-IE"/>
        </a:p>
      </dgm:t>
    </dgm:pt>
    <dgm:pt modelId="{00F6DCE1-949F-4D51-887C-D701B84C9F1E}" type="pres">
      <dgm:prSet presAssocID="{2BECF050-98E4-4B66-90F3-18F7986103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7451D53-6C31-4C2A-ADBD-ABEB51550B6E}" type="pres">
      <dgm:prSet presAssocID="{F38EE079-E7CA-45B1-969B-3848D3DB31A5}" presName="composite" presStyleCnt="0"/>
      <dgm:spPr/>
    </dgm:pt>
    <dgm:pt modelId="{3FF8313E-7B1B-4BF4-BA79-F19CF25D41C5}" type="pres">
      <dgm:prSet presAssocID="{F38EE079-E7CA-45B1-969B-3848D3DB31A5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41C93649-8D9B-45BE-BFFB-1943092AFD87}" type="pres">
      <dgm:prSet presAssocID="{F38EE079-E7CA-45B1-969B-3848D3DB31A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DFFAD38-F6CF-4754-A79E-B9A644F5562D}" type="pres">
      <dgm:prSet presAssocID="{344C44BA-4151-4339-BB7D-46C90047D829}" presName="spacing" presStyleCnt="0"/>
      <dgm:spPr/>
    </dgm:pt>
    <dgm:pt modelId="{CD521994-70F1-4344-9190-02DAD437B56B}" type="pres">
      <dgm:prSet presAssocID="{C32DA8E1-A2C8-4226-B0ED-5F07F5B8C9CF}" presName="composite" presStyleCnt="0"/>
      <dgm:spPr/>
    </dgm:pt>
    <dgm:pt modelId="{D6412F3F-805D-4966-8BA3-A91BBB2BED51}" type="pres">
      <dgm:prSet presAssocID="{C32DA8E1-A2C8-4226-B0ED-5F07F5B8C9CF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6F0BEFF7-8543-4BE6-8CA3-24F003058FA2}" type="pres">
      <dgm:prSet presAssocID="{C32DA8E1-A2C8-4226-B0ED-5F07F5B8C9C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39776C-A7D6-4289-ACEB-525849C519A1}" type="pres">
      <dgm:prSet presAssocID="{5DDB7871-1565-4BF4-982D-03E48E314283}" presName="spacing" presStyleCnt="0"/>
      <dgm:spPr/>
    </dgm:pt>
    <dgm:pt modelId="{7304E93F-7B4C-4203-A891-F88B60455553}" type="pres">
      <dgm:prSet presAssocID="{96CEB9A1-FF78-415E-9AF6-103CFE8AEF30}" presName="composite" presStyleCnt="0"/>
      <dgm:spPr/>
    </dgm:pt>
    <dgm:pt modelId="{4762289A-8570-43BD-A67A-A536571086CB}" type="pres">
      <dgm:prSet presAssocID="{96CEB9A1-FF78-415E-9AF6-103CFE8AEF30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54101F14-8134-434F-9EC1-B68300E8F648}" type="pres">
      <dgm:prSet presAssocID="{96CEB9A1-FF78-415E-9AF6-103CFE8AEF3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A431948-9D7B-4DEA-90B8-84C77BA0FF38}" type="pres">
      <dgm:prSet presAssocID="{101F4C3E-7A65-4ACB-8EDA-EDB45C8A1B33}" presName="spacing" presStyleCnt="0"/>
      <dgm:spPr/>
    </dgm:pt>
    <dgm:pt modelId="{E49FD566-9A26-477F-B206-743410D3D7A4}" type="pres">
      <dgm:prSet presAssocID="{B64B7957-BABE-4C35-A06E-FC6B88071B97}" presName="composite" presStyleCnt="0"/>
      <dgm:spPr/>
    </dgm:pt>
    <dgm:pt modelId="{E5B30499-AFD0-42AB-AAC7-3F88404DE476}" type="pres">
      <dgm:prSet presAssocID="{B64B7957-BABE-4C35-A06E-FC6B88071B97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CE92E0CD-FAE8-47C7-9BCE-66C690C6895B}" type="pres">
      <dgm:prSet presAssocID="{B64B7957-BABE-4C35-A06E-FC6B88071B9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0CC4B3D-04DA-42BF-8500-EE0E1187812A}" type="pres">
      <dgm:prSet presAssocID="{066769E7-2EBC-4B6A-A7BC-3810BF1FCA6E}" presName="spacing" presStyleCnt="0"/>
      <dgm:spPr/>
    </dgm:pt>
    <dgm:pt modelId="{99C3585D-1D20-45B1-96C9-8B693489973D}" type="pres">
      <dgm:prSet presAssocID="{7A0AEDDF-E795-43BA-B03A-F2E83FE650B0}" presName="composite" presStyleCnt="0"/>
      <dgm:spPr/>
    </dgm:pt>
    <dgm:pt modelId="{E2A5F870-2287-4018-A74F-56CE92BA1F58}" type="pres">
      <dgm:prSet presAssocID="{7A0AEDDF-E795-43BA-B03A-F2E83FE650B0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0F925A3F-1A2D-4159-AEBC-1B96B8AD8B5B}" type="pres">
      <dgm:prSet presAssocID="{7A0AEDDF-E795-43BA-B03A-F2E83FE650B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1A2572-5B66-4ED1-8F34-8E9264A31CAF}" type="pres">
      <dgm:prSet presAssocID="{5439655A-7DAA-48CC-89F9-B9AA04B92416}" presName="spacing" presStyleCnt="0"/>
      <dgm:spPr/>
    </dgm:pt>
    <dgm:pt modelId="{901C9F1E-8949-416B-8714-D4027388D8A1}" type="pres">
      <dgm:prSet presAssocID="{2B725593-BF52-4918-ABC6-79F6F0EE9A79}" presName="composite" presStyleCnt="0"/>
      <dgm:spPr/>
    </dgm:pt>
    <dgm:pt modelId="{D6B61FB2-3933-4E47-B7ED-A0EB30379EA2}" type="pres">
      <dgm:prSet presAssocID="{2B725593-BF52-4918-ABC6-79F6F0EE9A79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4F2C75DE-7451-4CDA-8036-B459B27E1912}" type="pres">
      <dgm:prSet presAssocID="{2B725593-BF52-4918-ABC6-79F6F0EE9A7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5E8E92B-1432-45DC-9B5E-6136F83314BA}" type="presOf" srcId="{7A0AEDDF-E795-43BA-B03A-F2E83FE650B0}" destId="{0F925A3F-1A2D-4159-AEBC-1B96B8AD8B5B}" srcOrd="0" destOrd="0" presId="urn:microsoft.com/office/officeart/2005/8/layout/vList3"/>
    <dgm:cxn modelId="{4B37E6CC-430C-4B6F-9F7B-6F73315E4A54}" srcId="{2BECF050-98E4-4B66-90F3-18F798610339}" destId="{7A0AEDDF-E795-43BA-B03A-F2E83FE650B0}" srcOrd="4" destOrd="0" parTransId="{766A4BF6-1B9D-4912-974A-B719D20070C6}" sibTransId="{5439655A-7DAA-48CC-89F9-B9AA04B92416}"/>
    <dgm:cxn modelId="{4B8332BE-323E-4743-B065-36C898EB30EF}" type="presOf" srcId="{2B725593-BF52-4918-ABC6-79F6F0EE9A79}" destId="{4F2C75DE-7451-4CDA-8036-B459B27E1912}" srcOrd="0" destOrd="0" presId="urn:microsoft.com/office/officeart/2005/8/layout/vList3"/>
    <dgm:cxn modelId="{AD9A9D6D-29A0-4BB5-BC10-36FAF6CD6E8F}" srcId="{2BECF050-98E4-4B66-90F3-18F798610339}" destId="{96CEB9A1-FF78-415E-9AF6-103CFE8AEF30}" srcOrd="2" destOrd="0" parTransId="{63ED57FA-31AB-415A-BA67-661AC0002B14}" sibTransId="{101F4C3E-7A65-4ACB-8EDA-EDB45C8A1B33}"/>
    <dgm:cxn modelId="{C7BA155C-23D8-4993-9D0A-3E39F96D5445}" srcId="{2BECF050-98E4-4B66-90F3-18F798610339}" destId="{B64B7957-BABE-4C35-A06E-FC6B88071B97}" srcOrd="3" destOrd="0" parTransId="{4541355A-6B90-499B-920F-DA40EF7988D3}" sibTransId="{066769E7-2EBC-4B6A-A7BC-3810BF1FCA6E}"/>
    <dgm:cxn modelId="{EC941FB2-C98E-42AF-9E5E-98BF0DD06187}" type="presOf" srcId="{2BECF050-98E4-4B66-90F3-18F798610339}" destId="{00F6DCE1-949F-4D51-887C-D701B84C9F1E}" srcOrd="0" destOrd="0" presId="urn:microsoft.com/office/officeart/2005/8/layout/vList3"/>
    <dgm:cxn modelId="{56C632C1-1CCE-455D-8177-EEA777E35008}" type="presOf" srcId="{F38EE079-E7CA-45B1-969B-3848D3DB31A5}" destId="{41C93649-8D9B-45BE-BFFB-1943092AFD87}" srcOrd="0" destOrd="0" presId="urn:microsoft.com/office/officeart/2005/8/layout/vList3"/>
    <dgm:cxn modelId="{088E875C-CF7C-4218-94CC-615062838C6A}" type="presOf" srcId="{96CEB9A1-FF78-415E-9AF6-103CFE8AEF30}" destId="{54101F14-8134-434F-9EC1-B68300E8F648}" srcOrd="0" destOrd="0" presId="urn:microsoft.com/office/officeart/2005/8/layout/vList3"/>
    <dgm:cxn modelId="{7151D80B-ED11-4E63-A750-4F2CD5AC1EE8}" srcId="{2BECF050-98E4-4B66-90F3-18F798610339}" destId="{2B725593-BF52-4918-ABC6-79F6F0EE9A79}" srcOrd="5" destOrd="0" parTransId="{4E047D55-3756-4DF4-9DF1-F4F5080F989F}" sibTransId="{66C4D59E-A064-42DB-9B8D-3461BDE63D60}"/>
    <dgm:cxn modelId="{4BE54CAF-2A81-4C86-A55F-7B599B022298}" srcId="{2BECF050-98E4-4B66-90F3-18F798610339}" destId="{C32DA8E1-A2C8-4226-B0ED-5F07F5B8C9CF}" srcOrd="1" destOrd="0" parTransId="{D37DB021-912D-4088-A25D-A5E4EDB44DBB}" sibTransId="{5DDB7871-1565-4BF4-982D-03E48E314283}"/>
    <dgm:cxn modelId="{76D7D2F2-D7E7-405E-8F0A-49C545BA34FA}" type="presOf" srcId="{B64B7957-BABE-4C35-A06E-FC6B88071B97}" destId="{CE92E0CD-FAE8-47C7-9BCE-66C690C6895B}" srcOrd="0" destOrd="0" presId="urn:microsoft.com/office/officeart/2005/8/layout/vList3"/>
    <dgm:cxn modelId="{76B6F58F-75D5-4260-A37B-B1F878F4255A}" srcId="{2BECF050-98E4-4B66-90F3-18F798610339}" destId="{F38EE079-E7CA-45B1-969B-3848D3DB31A5}" srcOrd="0" destOrd="0" parTransId="{CEAD7A94-A05B-4D62-83D9-658CA7871708}" sibTransId="{344C44BA-4151-4339-BB7D-46C90047D829}"/>
    <dgm:cxn modelId="{E52D4B26-78B0-46C3-B37C-887BC61A9F3C}" type="presOf" srcId="{C32DA8E1-A2C8-4226-B0ED-5F07F5B8C9CF}" destId="{6F0BEFF7-8543-4BE6-8CA3-24F003058FA2}" srcOrd="0" destOrd="0" presId="urn:microsoft.com/office/officeart/2005/8/layout/vList3"/>
    <dgm:cxn modelId="{86CCE931-290F-47F4-9FF9-257DDA11E569}" type="presParOf" srcId="{00F6DCE1-949F-4D51-887C-D701B84C9F1E}" destId="{F7451D53-6C31-4C2A-ADBD-ABEB51550B6E}" srcOrd="0" destOrd="0" presId="urn:microsoft.com/office/officeart/2005/8/layout/vList3"/>
    <dgm:cxn modelId="{FF5C6495-956E-4A69-83E5-F409503C3C42}" type="presParOf" srcId="{F7451D53-6C31-4C2A-ADBD-ABEB51550B6E}" destId="{3FF8313E-7B1B-4BF4-BA79-F19CF25D41C5}" srcOrd="0" destOrd="0" presId="urn:microsoft.com/office/officeart/2005/8/layout/vList3"/>
    <dgm:cxn modelId="{6C416AB6-09F7-42AE-9491-68D7F4D6D7A7}" type="presParOf" srcId="{F7451D53-6C31-4C2A-ADBD-ABEB51550B6E}" destId="{41C93649-8D9B-45BE-BFFB-1943092AFD87}" srcOrd="1" destOrd="0" presId="urn:microsoft.com/office/officeart/2005/8/layout/vList3"/>
    <dgm:cxn modelId="{CF0CE065-928C-4FF2-BC83-D55321B868B1}" type="presParOf" srcId="{00F6DCE1-949F-4D51-887C-D701B84C9F1E}" destId="{CDFFAD38-F6CF-4754-A79E-B9A644F5562D}" srcOrd="1" destOrd="0" presId="urn:microsoft.com/office/officeart/2005/8/layout/vList3"/>
    <dgm:cxn modelId="{152A9E11-1C1A-4E3C-A9AB-C32A2AEEF667}" type="presParOf" srcId="{00F6DCE1-949F-4D51-887C-D701B84C9F1E}" destId="{CD521994-70F1-4344-9190-02DAD437B56B}" srcOrd="2" destOrd="0" presId="urn:microsoft.com/office/officeart/2005/8/layout/vList3"/>
    <dgm:cxn modelId="{C13E97F4-1044-428E-87E1-F64ABA7EC777}" type="presParOf" srcId="{CD521994-70F1-4344-9190-02DAD437B56B}" destId="{D6412F3F-805D-4966-8BA3-A91BBB2BED51}" srcOrd="0" destOrd="0" presId="urn:microsoft.com/office/officeart/2005/8/layout/vList3"/>
    <dgm:cxn modelId="{7010C2FA-2A6D-4485-8DB8-5F7F4C3EB5B7}" type="presParOf" srcId="{CD521994-70F1-4344-9190-02DAD437B56B}" destId="{6F0BEFF7-8543-4BE6-8CA3-24F003058FA2}" srcOrd="1" destOrd="0" presId="urn:microsoft.com/office/officeart/2005/8/layout/vList3"/>
    <dgm:cxn modelId="{810167E9-CF3B-4804-8B12-E3489E925733}" type="presParOf" srcId="{00F6DCE1-949F-4D51-887C-D701B84C9F1E}" destId="{6F39776C-A7D6-4289-ACEB-525849C519A1}" srcOrd="3" destOrd="0" presId="urn:microsoft.com/office/officeart/2005/8/layout/vList3"/>
    <dgm:cxn modelId="{52F4DFF6-1960-4D80-9F75-602398D4ADD5}" type="presParOf" srcId="{00F6DCE1-949F-4D51-887C-D701B84C9F1E}" destId="{7304E93F-7B4C-4203-A891-F88B60455553}" srcOrd="4" destOrd="0" presId="urn:microsoft.com/office/officeart/2005/8/layout/vList3"/>
    <dgm:cxn modelId="{7FA90F17-1C14-497B-BE78-8F1AF51939F1}" type="presParOf" srcId="{7304E93F-7B4C-4203-A891-F88B60455553}" destId="{4762289A-8570-43BD-A67A-A536571086CB}" srcOrd="0" destOrd="0" presId="urn:microsoft.com/office/officeart/2005/8/layout/vList3"/>
    <dgm:cxn modelId="{3FD4E941-0659-4592-872C-93618E8EC083}" type="presParOf" srcId="{7304E93F-7B4C-4203-A891-F88B60455553}" destId="{54101F14-8134-434F-9EC1-B68300E8F648}" srcOrd="1" destOrd="0" presId="urn:microsoft.com/office/officeart/2005/8/layout/vList3"/>
    <dgm:cxn modelId="{B3C0869C-2086-46ED-9A40-D833F18AF7F2}" type="presParOf" srcId="{00F6DCE1-949F-4D51-887C-D701B84C9F1E}" destId="{7A431948-9D7B-4DEA-90B8-84C77BA0FF38}" srcOrd="5" destOrd="0" presId="urn:microsoft.com/office/officeart/2005/8/layout/vList3"/>
    <dgm:cxn modelId="{FB44BFD3-88C5-4E25-9320-6D00A6489755}" type="presParOf" srcId="{00F6DCE1-949F-4D51-887C-D701B84C9F1E}" destId="{E49FD566-9A26-477F-B206-743410D3D7A4}" srcOrd="6" destOrd="0" presId="urn:microsoft.com/office/officeart/2005/8/layout/vList3"/>
    <dgm:cxn modelId="{15935988-56EB-43BE-993A-907014B7CD9F}" type="presParOf" srcId="{E49FD566-9A26-477F-B206-743410D3D7A4}" destId="{E5B30499-AFD0-42AB-AAC7-3F88404DE476}" srcOrd="0" destOrd="0" presId="urn:microsoft.com/office/officeart/2005/8/layout/vList3"/>
    <dgm:cxn modelId="{E80CF932-2214-4311-8391-F42F00BBCDF3}" type="presParOf" srcId="{E49FD566-9A26-477F-B206-743410D3D7A4}" destId="{CE92E0CD-FAE8-47C7-9BCE-66C690C6895B}" srcOrd="1" destOrd="0" presId="urn:microsoft.com/office/officeart/2005/8/layout/vList3"/>
    <dgm:cxn modelId="{15146A6D-3CA4-4E78-A70B-04A550268DC8}" type="presParOf" srcId="{00F6DCE1-949F-4D51-887C-D701B84C9F1E}" destId="{80CC4B3D-04DA-42BF-8500-EE0E1187812A}" srcOrd="7" destOrd="0" presId="urn:microsoft.com/office/officeart/2005/8/layout/vList3"/>
    <dgm:cxn modelId="{3D7D9BB4-868F-4C55-848A-0BE062F329B3}" type="presParOf" srcId="{00F6DCE1-949F-4D51-887C-D701B84C9F1E}" destId="{99C3585D-1D20-45B1-96C9-8B693489973D}" srcOrd="8" destOrd="0" presId="urn:microsoft.com/office/officeart/2005/8/layout/vList3"/>
    <dgm:cxn modelId="{39A75275-582C-4EFF-B293-E2F475C78BC8}" type="presParOf" srcId="{99C3585D-1D20-45B1-96C9-8B693489973D}" destId="{E2A5F870-2287-4018-A74F-56CE92BA1F58}" srcOrd="0" destOrd="0" presId="urn:microsoft.com/office/officeart/2005/8/layout/vList3"/>
    <dgm:cxn modelId="{0A23636D-F881-434F-8055-0F866101EBDD}" type="presParOf" srcId="{99C3585D-1D20-45B1-96C9-8B693489973D}" destId="{0F925A3F-1A2D-4159-AEBC-1B96B8AD8B5B}" srcOrd="1" destOrd="0" presId="urn:microsoft.com/office/officeart/2005/8/layout/vList3"/>
    <dgm:cxn modelId="{043B51EB-9384-4D39-A3B9-F00837495483}" type="presParOf" srcId="{00F6DCE1-949F-4D51-887C-D701B84C9F1E}" destId="{631A2572-5B66-4ED1-8F34-8E9264A31CAF}" srcOrd="9" destOrd="0" presId="urn:microsoft.com/office/officeart/2005/8/layout/vList3"/>
    <dgm:cxn modelId="{134AB8E7-C451-4CE1-928A-B94D7E20F539}" type="presParOf" srcId="{00F6DCE1-949F-4D51-887C-D701B84C9F1E}" destId="{901C9F1E-8949-416B-8714-D4027388D8A1}" srcOrd="10" destOrd="0" presId="urn:microsoft.com/office/officeart/2005/8/layout/vList3"/>
    <dgm:cxn modelId="{B4A3D00A-5E4D-4625-BBB8-343B89AFB7AB}" type="presParOf" srcId="{901C9F1E-8949-416B-8714-D4027388D8A1}" destId="{D6B61FB2-3933-4E47-B7ED-A0EB30379EA2}" srcOrd="0" destOrd="0" presId="urn:microsoft.com/office/officeart/2005/8/layout/vList3"/>
    <dgm:cxn modelId="{C4B08904-63E7-41F1-AC54-A1362813C672}" type="presParOf" srcId="{901C9F1E-8949-416B-8714-D4027388D8A1}" destId="{4F2C75DE-7451-4CDA-8036-B459B27E19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65AB4-9B92-4BF4-BEBA-7FFE74B02A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9D5FB75-D00C-4414-B7D4-D7970286FF5F}">
      <dgm:prSet/>
      <dgm:spPr/>
      <dgm:t>
        <a:bodyPr/>
        <a:lstStyle/>
        <a:p>
          <a:pPr rtl="0"/>
          <a:r>
            <a:rPr lang="en-GB" b="0" i="0" baseline="0" dirty="0" smtClean="0"/>
            <a:t>Functional changes: search, favourite records &amp; integrated with notifications</a:t>
          </a:r>
          <a:endParaRPr lang="en-IE" dirty="0"/>
        </a:p>
      </dgm:t>
    </dgm:pt>
    <dgm:pt modelId="{E8C45C4C-18F4-4EBD-9773-6A10736159C3}" type="parTrans" cxnId="{A6CCC1BA-339B-4066-8377-8C2EE16352AC}">
      <dgm:prSet/>
      <dgm:spPr/>
      <dgm:t>
        <a:bodyPr/>
        <a:lstStyle/>
        <a:p>
          <a:endParaRPr lang="en-IE"/>
        </a:p>
      </dgm:t>
    </dgm:pt>
    <dgm:pt modelId="{09B74EC4-4B99-4F66-A1C3-05FB3F220040}" type="sibTrans" cxnId="{A6CCC1BA-339B-4066-8377-8C2EE16352AC}">
      <dgm:prSet/>
      <dgm:spPr/>
      <dgm:t>
        <a:bodyPr/>
        <a:lstStyle/>
        <a:p>
          <a:endParaRPr lang="en-IE"/>
        </a:p>
      </dgm:t>
    </dgm:pt>
    <dgm:pt modelId="{A2B7BBBA-D827-4500-B6DF-6817FCAD93AA}">
      <dgm:prSet/>
      <dgm:spPr>
        <a:solidFill>
          <a:srgbClr val="009FDA"/>
        </a:solidFill>
      </dgm:spPr>
      <dgm:t>
        <a:bodyPr/>
        <a:lstStyle/>
        <a:p>
          <a:pPr rtl="0"/>
          <a:r>
            <a:rPr lang="en-GB" b="0" i="0" baseline="0" dirty="0" smtClean="0"/>
            <a:t>Only theme available</a:t>
          </a:r>
          <a:endParaRPr lang="en-IE" dirty="0"/>
        </a:p>
      </dgm:t>
    </dgm:pt>
    <dgm:pt modelId="{45609856-560E-4DB8-B0FF-D2BAF3C040D7}" type="parTrans" cxnId="{58B3D2C6-372E-439B-B102-D4615FD8EA67}">
      <dgm:prSet/>
      <dgm:spPr/>
      <dgm:t>
        <a:bodyPr/>
        <a:lstStyle/>
        <a:p>
          <a:endParaRPr lang="en-IE"/>
        </a:p>
      </dgm:t>
    </dgm:pt>
    <dgm:pt modelId="{7E4D517C-0CF0-4716-B89F-1D874E1D0797}" type="sibTrans" cxnId="{58B3D2C6-372E-439B-B102-D4615FD8EA67}">
      <dgm:prSet/>
      <dgm:spPr/>
      <dgm:t>
        <a:bodyPr/>
        <a:lstStyle/>
        <a:p>
          <a:endParaRPr lang="en-IE"/>
        </a:p>
      </dgm:t>
    </dgm:pt>
    <dgm:pt modelId="{E254E5C8-1BF5-4270-8BB1-42A0447DBB86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GB" b="0" i="0" baseline="0" dirty="0" smtClean="0"/>
            <a:t>New admin navigation</a:t>
          </a:r>
          <a:endParaRPr lang="en-IE" dirty="0"/>
        </a:p>
      </dgm:t>
    </dgm:pt>
    <dgm:pt modelId="{9E8B60F9-AA05-4D12-AFC1-1665B3C90264}" type="parTrans" cxnId="{4FD93627-5E61-4A3E-A951-944102742538}">
      <dgm:prSet/>
      <dgm:spPr/>
      <dgm:t>
        <a:bodyPr/>
        <a:lstStyle/>
        <a:p>
          <a:endParaRPr lang="en-IE"/>
        </a:p>
      </dgm:t>
    </dgm:pt>
    <dgm:pt modelId="{D0E06220-EADC-4FA8-BA2C-1EFC4FB89BB1}" type="sibTrans" cxnId="{4FD93627-5E61-4A3E-A951-944102742538}">
      <dgm:prSet/>
      <dgm:spPr/>
      <dgm:t>
        <a:bodyPr/>
        <a:lstStyle/>
        <a:p>
          <a:endParaRPr lang="en-IE"/>
        </a:p>
      </dgm:t>
    </dgm:pt>
    <dgm:pt modelId="{673247DF-0A8C-420F-9200-6C4A0D7F6D7A}" type="pres">
      <dgm:prSet presAssocID="{EC765AB4-9B92-4BF4-BEBA-7FFE74B02A0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EF6DF75-F59F-4F87-A9F0-9EB8AE5CBA36}" type="pres">
      <dgm:prSet presAssocID="{C9D5FB75-D00C-4414-B7D4-D7970286FF5F}" presName="composite" presStyleCnt="0"/>
      <dgm:spPr/>
    </dgm:pt>
    <dgm:pt modelId="{D94B228B-3B25-4428-BE91-8969FD6E1E11}" type="pres">
      <dgm:prSet presAssocID="{C9D5FB75-D00C-4414-B7D4-D7970286FF5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D664EF-7745-4059-8EFF-E1C4757ADEC7}" type="pres">
      <dgm:prSet presAssocID="{C9D5FB75-D00C-4414-B7D4-D7970286FF5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1ECD532-92F6-4C3E-B736-DDE54FA5121F}" type="pres">
      <dgm:prSet presAssocID="{09B74EC4-4B99-4F66-A1C3-05FB3F220040}" presName="spacing" presStyleCnt="0"/>
      <dgm:spPr/>
    </dgm:pt>
    <dgm:pt modelId="{C06A5A07-96E1-4BEF-948D-ED8D6E803E4D}" type="pres">
      <dgm:prSet presAssocID="{A2B7BBBA-D827-4500-B6DF-6817FCAD93AA}" presName="composite" presStyleCnt="0"/>
      <dgm:spPr/>
    </dgm:pt>
    <dgm:pt modelId="{A9D0B090-DA9A-4E14-8697-6A01D3D0A408}" type="pres">
      <dgm:prSet presAssocID="{A2B7BBBA-D827-4500-B6DF-6817FCAD93AA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DEF92B-DB45-45F3-AAE2-4ED5BF1FD9B7}" type="pres">
      <dgm:prSet presAssocID="{A2B7BBBA-D827-4500-B6DF-6817FCAD93A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C999B10-1716-4CA9-B62B-CA1C21C4F3FA}" type="pres">
      <dgm:prSet presAssocID="{7E4D517C-0CF0-4716-B89F-1D874E1D0797}" presName="spacing" presStyleCnt="0"/>
      <dgm:spPr/>
    </dgm:pt>
    <dgm:pt modelId="{9F504E1F-7118-405C-A969-04274A778DDE}" type="pres">
      <dgm:prSet presAssocID="{E254E5C8-1BF5-4270-8BB1-42A0447DBB86}" presName="composite" presStyleCnt="0"/>
      <dgm:spPr/>
    </dgm:pt>
    <dgm:pt modelId="{8FB8B870-F8D3-43D2-B102-6327AAE5370D}" type="pres">
      <dgm:prSet presAssocID="{E254E5C8-1BF5-4270-8BB1-42A0447DBB86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276C90-DF9F-4C37-81B4-2480667D8025}" type="pres">
      <dgm:prSet presAssocID="{E254E5C8-1BF5-4270-8BB1-42A0447DBB8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29C3635-7D04-4DE5-A452-A815A8CF29C0}" type="presOf" srcId="{EC765AB4-9B92-4BF4-BEBA-7FFE74B02A09}" destId="{673247DF-0A8C-420F-9200-6C4A0D7F6D7A}" srcOrd="0" destOrd="0" presId="urn:microsoft.com/office/officeart/2005/8/layout/vList3"/>
    <dgm:cxn modelId="{58B3D2C6-372E-439B-B102-D4615FD8EA67}" srcId="{EC765AB4-9B92-4BF4-BEBA-7FFE74B02A09}" destId="{A2B7BBBA-D827-4500-B6DF-6817FCAD93AA}" srcOrd="1" destOrd="0" parTransId="{45609856-560E-4DB8-B0FF-D2BAF3C040D7}" sibTransId="{7E4D517C-0CF0-4716-B89F-1D874E1D0797}"/>
    <dgm:cxn modelId="{C11B80ED-317B-4A8B-BDC0-D3CE41C73418}" type="presOf" srcId="{C9D5FB75-D00C-4414-B7D4-D7970286FF5F}" destId="{3DD664EF-7745-4059-8EFF-E1C4757ADEC7}" srcOrd="0" destOrd="0" presId="urn:microsoft.com/office/officeart/2005/8/layout/vList3"/>
    <dgm:cxn modelId="{2A19ACD0-5A6A-4524-862A-7F15DE514EAB}" type="presOf" srcId="{A2B7BBBA-D827-4500-B6DF-6817FCAD93AA}" destId="{C8DEF92B-DB45-45F3-AAE2-4ED5BF1FD9B7}" srcOrd="0" destOrd="0" presId="urn:microsoft.com/office/officeart/2005/8/layout/vList3"/>
    <dgm:cxn modelId="{A6CCC1BA-339B-4066-8377-8C2EE16352AC}" srcId="{EC765AB4-9B92-4BF4-BEBA-7FFE74B02A09}" destId="{C9D5FB75-D00C-4414-B7D4-D7970286FF5F}" srcOrd="0" destOrd="0" parTransId="{E8C45C4C-18F4-4EBD-9773-6A10736159C3}" sibTransId="{09B74EC4-4B99-4F66-A1C3-05FB3F220040}"/>
    <dgm:cxn modelId="{4FD93627-5E61-4A3E-A951-944102742538}" srcId="{EC765AB4-9B92-4BF4-BEBA-7FFE74B02A09}" destId="{E254E5C8-1BF5-4270-8BB1-42A0447DBB86}" srcOrd="2" destOrd="0" parTransId="{9E8B60F9-AA05-4D12-AFC1-1665B3C90264}" sibTransId="{D0E06220-EADC-4FA8-BA2C-1EFC4FB89BB1}"/>
    <dgm:cxn modelId="{24A390DF-F671-421D-A57E-05BA24EB5E4A}" type="presOf" srcId="{E254E5C8-1BF5-4270-8BB1-42A0447DBB86}" destId="{3E276C90-DF9F-4C37-81B4-2480667D8025}" srcOrd="0" destOrd="0" presId="urn:microsoft.com/office/officeart/2005/8/layout/vList3"/>
    <dgm:cxn modelId="{00ED25EE-40EF-4F13-9840-88484C663CD2}" type="presParOf" srcId="{673247DF-0A8C-420F-9200-6C4A0D7F6D7A}" destId="{6EF6DF75-F59F-4F87-A9F0-9EB8AE5CBA36}" srcOrd="0" destOrd="0" presId="urn:microsoft.com/office/officeart/2005/8/layout/vList3"/>
    <dgm:cxn modelId="{9262D084-40A2-409D-8565-6A03BA07C1D6}" type="presParOf" srcId="{6EF6DF75-F59F-4F87-A9F0-9EB8AE5CBA36}" destId="{D94B228B-3B25-4428-BE91-8969FD6E1E11}" srcOrd="0" destOrd="0" presId="urn:microsoft.com/office/officeart/2005/8/layout/vList3"/>
    <dgm:cxn modelId="{2B36D267-544F-4BE9-9F14-9F5A4CD6EF6E}" type="presParOf" srcId="{6EF6DF75-F59F-4F87-A9F0-9EB8AE5CBA36}" destId="{3DD664EF-7745-4059-8EFF-E1C4757ADEC7}" srcOrd="1" destOrd="0" presId="urn:microsoft.com/office/officeart/2005/8/layout/vList3"/>
    <dgm:cxn modelId="{F9AC0A6E-667F-45B7-BDD9-E14EE5734E2F}" type="presParOf" srcId="{673247DF-0A8C-420F-9200-6C4A0D7F6D7A}" destId="{C1ECD532-92F6-4C3E-B736-DDE54FA5121F}" srcOrd="1" destOrd="0" presId="urn:microsoft.com/office/officeart/2005/8/layout/vList3"/>
    <dgm:cxn modelId="{0C648880-0462-4A06-86F8-D9D3D83F6B07}" type="presParOf" srcId="{673247DF-0A8C-420F-9200-6C4A0D7F6D7A}" destId="{C06A5A07-96E1-4BEF-948D-ED8D6E803E4D}" srcOrd="2" destOrd="0" presId="urn:microsoft.com/office/officeart/2005/8/layout/vList3"/>
    <dgm:cxn modelId="{9226EBFB-ADE6-44AB-8095-99E4C137C44C}" type="presParOf" srcId="{C06A5A07-96E1-4BEF-948D-ED8D6E803E4D}" destId="{A9D0B090-DA9A-4E14-8697-6A01D3D0A408}" srcOrd="0" destOrd="0" presId="urn:microsoft.com/office/officeart/2005/8/layout/vList3"/>
    <dgm:cxn modelId="{0932C3FF-6AD4-4CED-8648-37DBF80CDA86}" type="presParOf" srcId="{C06A5A07-96E1-4BEF-948D-ED8D6E803E4D}" destId="{C8DEF92B-DB45-45F3-AAE2-4ED5BF1FD9B7}" srcOrd="1" destOrd="0" presId="urn:microsoft.com/office/officeart/2005/8/layout/vList3"/>
    <dgm:cxn modelId="{B063292A-0230-432E-8C04-AA39BAFA3649}" type="presParOf" srcId="{673247DF-0A8C-420F-9200-6C4A0D7F6D7A}" destId="{BC999B10-1716-4CA9-B62B-CA1C21C4F3FA}" srcOrd="3" destOrd="0" presId="urn:microsoft.com/office/officeart/2005/8/layout/vList3"/>
    <dgm:cxn modelId="{63009327-E800-420F-ACA7-D8307C08416F}" type="presParOf" srcId="{673247DF-0A8C-420F-9200-6C4A0D7F6D7A}" destId="{9F504E1F-7118-405C-A969-04274A778DDE}" srcOrd="4" destOrd="0" presId="urn:microsoft.com/office/officeart/2005/8/layout/vList3"/>
    <dgm:cxn modelId="{737018EE-0BC3-4606-A409-8BC96FB1B47C}" type="presParOf" srcId="{9F504E1F-7118-405C-A969-04274A778DDE}" destId="{8FB8B870-F8D3-43D2-B102-6327AAE5370D}" srcOrd="0" destOrd="0" presId="urn:microsoft.com/office/officeart/2005/8/layout/vList3"/>
    <dgm:cxn modelId="{D9976DEA-1040-4643-B008-76E28BC58C39}" type="presParOf" srcId="{9F504E1F-7118-405C-A969-04274A778DDE}" destId="{3E276C90-DF9F-4C37-81B4-2480667D80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EC60F-E7FA-4966-944B-61D7347298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ADA30B1-2E52-487C-B0E3-47DEFDC42195}">
      <dgm:prSet/>
      <dgm:spPr/>
      <dgm:t>
        <a:bodyPr/>
        <a:lstStyle/>
        <a:p>
          <a:pPr rtl="0"/>
          <a:r>
            <a:rPr lang="en-GB" b="0" i="0" baseline="0" dirty="0" smtClean="0"/>
            <a:t>Look &amp; feel only</a:t>
          </a:r>
          <a:endParaRPr lang="en-IE" dirty="0"/>
        </a:p>
      </dgm:t>
    </dgm:pt>
    <dgm:pt modelId="{B141410C-3F76-46F7-9904-54365F181E86}" type="parTrans" cxnId="{0691904B-BCE4-4FB8-B845-770D94FDF9BF}">
      <dgm:prSet/>
      <dgm:spPr/>
      <dgm:t>
        <a:bodyPr/>
        <a:lstStyle/>
        <a:p>
          <a:endParaRPr lang="en-IE"/>
        </a:p>
      </dgm:t>
    </dgm:pt>
    <dgm:pt modelId="{95D55FCC-3B18-4E66-954D-4ED65E1FA698}" type="sibTrans" cxnId="{0691904B-BCE4-4FB8-B845-770D94FDF9BF}">
      <dgm:prSet/>
      <dgm:spPr/>
      <dgm:t>
        <a:bodyPr/>
        <a:lstStyle/>
        <a:p>
          <a:endParaRPr lang="en-IE"/>
        </a:p>
      </dgm:t>
    </dgm:pt>
    <dgm:pt modelId="{D8DBA03C-EDB5-4097-9E71-2BB040C73336}">
      <dgm:prSet/>
      <dgm:spPr>
        <a:solidFill>
          <a:srgbClr val="009FDA"/>
        </a:solidFill>
      </dgm:spPr>
      <dgm:t>
        <a:bodyPr/>
        <a:lstStyle/>
        <a:p>
          <a:pPr rtl="0"/>
          <a:r>
            <a:rPr lang="en-GB" b="0" i="0" baseline="0" dirty="0" smtClean="0"/>
            <a:t>Choice of 2 themes for new installs, 4 for upgrades</a:t>
          </a:r>
          <a:endParaRPr lang="en-IE" dirty="0"/>
        </a:p>
      </dgm:t>
    </dgm:pt>
    <dgm:pt modelId="{EE44BA0C-CF5D-4802-B88F-7369A2BA380B}" type="parTrans" cxnId="{1ECCD2AE-2666-4F4C-930B-D1A4E29F8EEE}">
      <dgm:prSet/>
      <dgm:spPr/>
      <dgm:t>
        <a:bodyPr/>
        <a:lstStyle/>
        <a:p>
          <a:endParaRPr lang="en-IE"/>
        </a:p>
      </dgm:t>
    </dgm:pt>
    <dgm:pt modelId="{2E7F52DF-57A7-4A98-9439-F26468E86976}" type="sibTrans" cxnId="{1ECCD2AE-2666-4F4C-930B-D1A4E29F8EEE}">
      <dgm:prSet/>
      <dgm:spPr/>
      <dgm:t>
        <a:bodyPr/>
        <a:lstStyle/>
        <a:p>
          <a:endParaRPr lang="en-IE"/>
        </a:p>
      </dgm:t>
    </dgm:pt>
    <dgm:pt modelId="{2766E7E5-A1CE-426B-A335-89C1C00B84D0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GB" dirty="0" smtClean="0"/>
            <a:t>New admin icons</a:t>
          </a:r>
          <a:endParaRPr lang="en-IE" dirty="0"/>
        </a:p>
      </dgm:t>
    </dgm:pt>
    <dgm:pt modelId="{85CD144F-8B59-4F79-96C7-95E9C2034050}" type="parTrans" cxnId="{BDDAD7D1-4EC2-4BFE-9DE4-25643F50A316}">
      <dgm:prSet/>
      <dgm:spPr/>
      <dgm:t>
        <a:bodyPr/>
        <a:lstStyle/>
        <a:p>
          <a:endParaRPr lang="en-IE"/>
        </a:p>
      </dgm:t>
    </dgm:pt>
    <dgm:pt modelId="{ED1A9487-E838-48F3-983A-B4E9E361637E}" type="sibTrans" cxnId="{BDDAD7D1-4EC2-4BFE-9DE4-25643F50A316}">
      <dgm:prSet/>
      <dgm:spPr/>
      <dgm:t>
        <a:bodyPr/>
        <a:lstStyle/>
        <a:p>
          <a:endParaRPr lang="en-IE"/>
        </a:p>
      </dgm:t>
    </dgm:pt>
    <dgm:pt modelId="{B9A506CC-504C-4F76-B8FC-84B680F48A61}" type="pres">
      <dgm:prSet presAssocID="{775EC60F-E7FA-4966-944B-61D7347298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44CEA2A-AAA8-4404-A126-A755BBF669EA}" type="pres">
      <dgm:prSet presAssocID="{2ADA30B1-2E52-487C-B0E3-47DEFDC42195}" presName="composite" presStyleCnt="0"/>
      <dgm:spPr/>
    </dgm:pt>
    <dgm:pt modelId="{4FE5A89D-8A3E-41DA-A143-662B6F11F7A6}" type="pres">
      <dgm:prSet presAssocID="{2ADA30B1-2E52-487C-B0E3-47DEFDC4219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8B1907-0959-4D65-AF77-E66EE2BDF6E6}" type="pres">
      <dgm:prSet presAssocID="{2ADA30B1-2E52-487C-B0E3-47DEFDC4219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67DE8A0-90B6-43DA-9DA6-447C9179B76F}" type="pres">
      <dgm:prSet presAssocID="{95D55FCC-3B18-4E66-954D-4ED65E1FA698}" presName="spacing" presStyleCnt="0"/>
      <dgm:spPr/>
    </dgm:pt>
    <dgm:pt modelId="{AB88E3AE-7B35-4F78-B903-BA3CC83C53C8}" type="pres">
      <dgm:prSet presAssocID="{D8DBA03C-EDB5-4097-9E71-2BB040C73336}" presName="composite" presStyleCnt="0"/>
      <dgm:spPr/>
    </dgm:pt>
    <dgm:pt modelId="{E11577DF-0C97-4027-92D0-54A88CF7F768}" type="pres">
      <dgm:prSet presAssocID="{D8DBA03C-EDB5-4097-9E71-2BB040C73336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34C448-7C23-4C77-9484-5BCDD71C9C51}" type="pres">
      <dgm:prSet presAssocID="{D8DBA03C-EDB5-4097-9E71-2BB040C7333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AA2909C-DCAC-4A0D-8227-266C7A9F9143}" type="pres">
      <dgm:prSet presAssocID="{2E7F52DF-57A7-4A98-9439-F26468E86976}" presName="spacing" presStyleCnt="0"/>
      <dgm:spPr/>
    </dgm:pt>
    <dgm:pt modelId="{9F2BED74-00E9-4651-9F4C-5C6ACFB1E2CD}" type="pres">
      <dgm:prSet presAssocID="{2766E7E5-A1CE-426B-A335-89C1C00B84D0}" presName="composite" presStyleCnt="0"/>
      <dgm:spPr/>
    </dgm:pt>
    <dgm:pt modelId="{3C237508-8F32-4014-A3BD-FD3734936B60}" type="pres">
      <dgm:prSet presAssocID="{2766E7E5-A1CE-426B-A335-89C1C00B84D0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A36D6B-37AE-44EF-9A2B-B5CCC5DACA41}" type="pres">
      <dgm:prSet presAssocID="{2766E7E5-A1CE-426B-A335-89C1C00B84D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691904B-BCE4-4FB8-B845-770D94FDF9BF}" srcId="{775EC60F-E7FA-4966-944B-61D73472983E}" destId="{2ADA30B1-2E52-487C-B0E3-47DEFDC42195}" srcOrd="0" destOrd="0" parTransId="{B141410C-3F76-46F7-9904-54365F181E86}" sibTransId="{95D55FCC-3B18-4E66-954D-4ED65E1FA698}"/>
    <dgm:cxn modelId="{786472FB-1793-46F4-8010-E241FD4DB6E9}" type="presOf" srcId="{D8DBA03C-EDB5-4097-9E71-2BB040C73336}" destId="{E834C448-7C23-4C77-9484-5BCDD71C9C51}" srcOrd="0" destOrd="0" presId="urn:microsoft.com/office/officeart/2005/8/layout/vList3"/>
    <dgm:cxn modelId="{9BB715E9-2886-4530-AA59-96CAF6B72D4F}" type="presOf" srcId="{2766E7E5-A1CE-426B-A335-89C1C00B84D0}" destId="{31A36D6B-37AE-44EF-9A2B-B5CCC5DACA41}" srcOrd="0" destOrd="0" presId="urn:microsoft.com/office/officeart/2005/8/layout/vList3"/>
    <dgm:cxn modelId="{1ECCD2AE-2666-4F4C-930B-D1A4E29F8EEE}" srcId="{775EC60F-E7FA-4966-944B-61D73472983E}" destId="{D8DBA03C-EDB5-4097-9E71-2BB040C73336}" srcOrd="1" destOrd="0" parTransId="{EE44BA0C-CF5D-4802-B88F-7369A2BA380B}" sibTransId="{2E7F52DF-57A7-4A98-9439-F26468E86976}"/>
    <dgm:cxn modelId="{E26806E8-4A9E-4A34-A9E5-7D6EEDEA52B4}" type="presOf" srcId="{775EC60F-E7FA-4966-944B-61D73472983E}" destId="{B9A506CC-504C-4F76-B8FC-84B680F48A61}" srcOrd="0" destOrd="0" presId="urn:microsoft.com/office/officeart/2005/8/layout/vList3"/>
    <dgm:cxn modelId="{85836FC4-E3F6-4C9A-BAA4-FF735D513550}" type="presOf" srcId="{2ADA30B1-2E52-487C-B0E3-47DEFDC42195}" destId="{D88B1907-0959-4D65-AF77-E66EE2BDF6E6}" srcOrd="0" destOrd="0" presId="urn:microsoft.com/office/officeart/2005/8/layout/vList3"/>
    <dgm:cxn modelId="{BDDAD7D1-4EC2-4BFE-9DE4-25643F50A316}" srcId="{775EC60F-E7FA-4966-944B-61D73472983E}" destId="{2766E7E5-A1CE-426B-A335-89C1C00B84D0}" srcOrd="2" destOrd="0" parTransId="{85CD144F-8B59-4F79-96C7-95E9C2034050}" sibTransId="{ED1A9487-E838-48F3-983A-B4E9E361637E}"/>
    <dgm:cxn modelId="{D624661E-B938-48C6-A3E5-3B66CC4F80CD}" type="presParOf" srcId="{B9A506CC-504C-4F76-B8FC-84B680F48A61}" destId="{A44CEA2A-AAA8-4404-A126-A755BBF669EA}" srcOrd="0" destOrd="0" presId="urn:microsoft.com/office/officeart/2005/8/layout/vList3"/>
    <dgm:cxn modelId="{CFAF0CC3-6513-479D-90B6-4A19F2254060}" type="presParOf" srcId="{A44CEA2A-AAA8-4404-A126-A755BBF669EA}" destId="{4FE5A89D-8A3E-41DA-A143-662B6F11F7A6}" srcOrd="0" destOrd="0" presId="urn:microsoft.com/office/officeart/2005/8/layout/vList3"/>
    <dgm:cxn modelId="{D78A44CF-88CF-4C38-BC9D-20DDD37D7F68}" type="presParOf" srcId="{A44CEA2A-AAA8-4404-A126-A755BBF669EA}" destId="{D88B1907-0959-4D65-AF77-E66EE2BDF6E6}" srcOrd="1" destOrd="0" presId="urn:microsoft.com/office/officeart/2005/8/layout/vList3"/>
    <dgm:cxn modelId="{E6735E95-763D-4860-B348-20A024680A44}" type="presParOf" srcId="{B9A506CC-504C-4F76-B8FC-84B680F48A61}" destId="{667DE8A0-90B6-43DA-9DA6-447C9179B76F}" srcOrd="1" destOrd="0" presId="urn:microsoft.com/office/officeart/2005/8/layout/vList3"/>
    <dgm:cxn modelId="{3F69DFC2-20C4-4FE9-9DD7-D3B87ADCE8D8}" type="presParOf" srcId="{B9A506CC-504C-4F76-B8FC-84B680F48A61}" destId="{AB88E3AE-7B35-4F78-B903-BA3CC83C53C8}" srcOrd="2" destOrd="0" presId="urn:microsoft.com/office/officeart/2005/8/layout/vList3"/>
    <dgm:cxn modelId="{C7D274D3-6C46-4ED4-B72C-75F7F3362280}" type="presParOf" srcId="{AB88E3AE-7B35-4F78-B903-BA3CC83C53C8}" destId="{E11577DF-0C97-4027-92D0-54A88CF7F768}" srcOrd="0" destOrd="0" presId="urn:microsoft.com/office/officeart/2005/8/layout/vList3"/>
    <dgm:cxn modelId="{E876EFFE-C512-48C7-AEBA-E62E875970A7}" type="presParOf" srcId="{AB88E3AE-7B35-4F78-B903-BA3CC83C53C8}" destId="{E834C448-7C23-4C77-9484-5BCDD71C9C51}" srcOrd="1" destOrd="0" presId="urn:microsoft.com/office/officeart/2005/8/layout/vList3"/>
    <dgm:cxn modelId="{A9DAF410-1FEE-4854-9FF8-539F2DE0CEE9}" type="presParOf" srcId="{B9A506CC-504C-4F76-B8FC-84B680F48A61}" destId="{1AA2909C-DCAC-4A0D-8227-266C7A9F9143}" srcOrd="3" destOrd="0" presId="urn:microsoft.com/office/officeart/2005/8/layout/vList3"/>
    <dgm:cxn modelId="{11D20837-280E-4481-B198-2D9434698E83}" type="presParOf" srcId="{B9A506CC-504C-4F76-B8FC-84B680F48A61}" destId="{9F2BED74-00E9-4651-9F4C-5C6ACFB1E2CD}" srcOrd="4" destOrd="0" presId="urn:microsoft.com/office/officeart/2005/8/layout/vList3"/>
    <dgm:cxn modelId="{7CC41558-0819-4582-98BD-E85223314BF0}" type="presParOf" srcId="{9F2BED74-00E9-4651-9F4C-5C6ACFB1E2CD}" destId="{3C237508-8F32-4014-A3BD-FD3734936B60}" srcOrd="0" destOrd="0" presId="urn:microsoft.com/office/officeart/2005/8/layout/vList3"/>
    <dgm:cxn modelId="{24CEBB2D-9838-4D8A-A8B3-3AF8E2A8DF89}" type="presParOf" srcId="{9F2BED74-00E9-4651-9F4C-5C6ACFB1E2CD}" destId="{31A36D6B-37AE-44EF-9A2B-B5CCC5DAC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CF050-98E4-4B66-90F3-18F7986103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8EE079-E7CA-45B1-969B-3848D3DB31A5}">
      <dgm:prSet/>
      <dgm:spPr/>
      <dgm:t>
        <a:bodyPr/>
        <a:lstStyle/>
        <a:p>
          <a:pPr rtl="0"/>
          <a:r>
            <a:rPr lang="en-GB" b="0" i="0" baseline="0" dirty="0" smtClean="0"/>
            <a:t>Business Accelerators for Sales</a:t>
          </a:r>
          <a:endParaRPr lang="en-IE" dirty="0"/>
        </a:p>
      </dgm:t>
    </dgm:pt>
    <dgm:pt modelId="{CEAD7A94-A05B-4D62-83D9-658CA7871708}" type="parTrans" cxnId="{76B6F58F-75D5-4260-A37B-B1F878F4255A}">
      <dgm:prSet/>
      <dgm:spPr/>
      <dgm:t>
        <a:bodyPr/>
        <a:lstStyle/>
        <a:p>
          <a:endParaRPr lang="en-IE"/>
        </a:p>
      </dgm:t>
    </dgm:pt>
    <dgm:pt modelId="{344C44BA-4151-4339-BB7D-46C90047D829}" type="sibTrans" cxnId="{76B6F58F-75D5-4260-A37B-B1F878F4255A}">
      <dgm:prSet/>
      <dgm:spPr/>
      <dgm:t>
        <a:bodyPr/>
        <a:lstStyle/>
        <a:p>
          <a:endParaRPr lang="en-IE"/>
        </a:p>
      </dgm:t>
    </dgm:pt>
    <dgm:pt modelId="{C32DA8E1-A2C8-4226-B0ED-5F07F5B8C9CF}">
      <dgm:prSet/>
      <dgm:spPr>
        <a:solidFill>
          <a:srgbClr val="002060"/>
        </a:solidFill>
        <a:ln>
          <a:noFill/>
        </a:ln>
      </dgm:spPr>
      <dgm:t>
        <a:bodyPr/>
        <a:lstStyle/>
        <a:p>
          <a:pPr rtl="0"/>
          <a:r>
            <a:rPr lang="en-GB" b="0" i="0" baseline="0" dirty="0" smtClean="0"/>
            <a:t>Sage CRM Mobile Web</a:t>
          </a:r>
          <a:endParaRPr lang="en-IE" dirty="0"/>
        </a:p>
      </dgm:t>
    </dgm:pt>
    <dgm:pt modelId="{D37DB021-912D-4088-A25D-A5E4EDB44DBB}" type="parTrans" cxnId="{4BE54CAF-2A81-4C86-A55F-7B599B022298}">
      <dgm:prSet/>
      <dgm:spPr/>
      <dgm:t>
        <a:bodyPr/>
        <a:lstStyle/>
        <a:p>
          <a:endParaRPr lang="en-IE"/>
        </a:p>
      </dgm:t>
    </dgm:pt>
    <dgm:pt modelId="{5DDB7871-1565-4BF4-982D-03E48E314283}" type="sibTrans" cxnId="{4BE54CAF-2A81-4C86-A55F-7B599B022298}">
      <dgm:prSet/>
      <dgm:spPr/>
      <dgm:t>
        <a:bodyPr/>
        <a:lstStyle/>
        <a:p>
          <a:endParaRPr lang="en-IE"/>
        </a:p>
      </dgm:t>
    </dgm:pt>
    <dgm:pt modelId="{96CEB9A1-FF78-415E-9AF6-103CFE8AEF30}">
      <dgm:prSet/>
      <dgm:spPr>
        <a:solidFill>
          <a:srgbClr val="FF5800"/>
        </a:solidFill>
      </dgm:spPr>
      <dgm:t>
        <a:bodyPr/>
        <a:lstStyle/>
        <a:p>
          <a:pPr rtl="0"/>
          <a:r>
            <a:rPr lang="en-GB" b="0" i="0" baseline="0" dirty="0" smtClean="0"/>
            <a:t>Sage CRM for iPhone &amp; Android</a:t>
          </a:r>
          <a:endParaRPr lang="en-IE" dirty="0"/>
        </a:p>
      </dgm:t>
    </dgm:pt>
    <dgm:pt modelId="{63ED57FA-31AB-415A-BA67-661AC0002B14}" type="parTrans" cxnId="{AD9A9D6D-29A0-4BB5-BC10-36FAF6CD6E8F}">
      <dgm:prSet/>
      <dgm:spPr/>
      <dgm:t>
        <a:bodyPr/>
        <a:lstStyle/>
        <a:p>
          <a:endParaRPr lang="en-IE"/>
        </a:p>
      </dgm:t>
    </dgm:pt>
    <dgm:pt modelId="{101F4C3E-7A65-4ACB-8EDA-EDB45C8A1B33}" type="sibTrans" cxnId="{AD9A9D6D-29A0-4BB5-BC10-36FAF6CD6E8F}">
      <dgm:prSet/>
      <dgm:spPr/>
      <dgm:t>
        <a:bodyPr/>
        <a:lstStyle/>
        <a:p>
          <a:endParaRPr lang="en-IE"/>
        </a:p>
      </dgm:t>
    </dgm:pt>
    <dgm:pt modelId="{7A0AEDDF-E795-43BA-B03A-F2E83FE650B0}">
      <dgm:prSet/>
      <dgm:spPr>
        <a:solidFill>
          <a:srgbClr val="4D5953"/>
        </a:solidFill>
      </dgm:spPr>
      <dgm:t>
        <a:bodyPr/>
        <a:lstStyle/>
        <a:p>
          <a:pPr rtl="0"/>
          <a:r>
            <a:rPr lang="en-GB" b="0" i="0" baseline="0" dirty="0" smtClean="0"/>
            <a:t>MailChimp Integration</a:t>
          </a:r>
          <a:endParaRPr lang="en-IE" dirty="0"/>
        </a:p>
      </dgm:t>
    </dgm:pt>
    <dgm:pt modelId="{766A4BF6-1B9D-4912-974A-B719D20070C6}" type="parTrans" cxnId="{4B37E6CC-430C-4B6F-9F7B-6F73315E4A54}">
      <dgm:prSet/>
      <dgm:spPr/>
      <dgm:t>
        <a:bodyPr/>
        <a:lstStyle/>
        <a:p>
          <a:endParaRPr lang="en-IE"/>
        </a:p>
      </dgm:t>
    </dgm:pt>
    <dgm:pt modelId="{5439655A-7DAA-48CC-89F9-B9AA04B92416}" type="sibTrans" cxnId="{4B37E6CC-430C-4B6F-9F7B-6F73315E4A54}">
      <dgm:prSet/>
      <dgm:spPr/>
      <dgm:t>
        <a:bodyPr/>
        <a:lstStyle/>
        <a:p>
          <a:endParaRPr lang="en-IE"/>
        </a:p>
      </dgm:t>
    </dgm:pt>
    <dgm:pt modelId="{2B725593-BF52-4918-ABC6-79F6F0EE9A79}">
      <dgm:prSet/>
      <dgm:spPr>
        <a:solidFill>
          <a:srgbClr val="34B233"/>
        </a:solidFill>
      </dgm:spPr>
      <dgm:t>
        <a:bodyPr/>
        <a:lstStyle/>
        <a:p>
          <a:pPr rtl="0"/>
          <a:r>
            <a:rPr lang="en-GB" b="0" i="0" baseline="0" dirty="0" smtClean="0"/>
            <a:t>Enhancements</a:t>
          </a:r>
          <a:endParaRPr lang="en-IE" dirty="0"/>
        </a:p>
      </dgm:t>
    </dgm:pt>
    <dgm:pt modelId="{4E047D55-3756-4DF4-9DF1-F4F5080F989F}" type="parTrans" cxnId="{7151D80B-ED11-4E63-A750-4F2CD5AC1EE8}">
      <dgm:prSet/>
      <dgm:spPr/>
      <dgm:t>
        <a:bodyPr/>
        <a:lstStyle/>
        <a:p>
          <a:endParaRPr lang="en-IE"/>
        </a:p>
      </dgm:t>
    </dgm:pt>
    <dgm:pt modelId="{66C4D59E-A064-42DB-9B8D-3461BDE63D60}" type="sibTrans" cxnId="{7151D80B-ED11-4E63-A750-4F2CD5AC1EE8}">
      <dgm:prSet/>
      <dgm:spPr/>
      <dgm:t>
        <a:bodyPr/>
        <a:lstStyle/>
        <a:p>
          <a:endParaRPr lang="en-IE"/>
        </a:p>
      </dgm:t>
    </dgm:pt>
    <dgm:pt modelId="{B64B7957-BABE-4C35-A06E-FC6B88071B97}">
      <dgm:prSet/>
      <dgm:spPr>
        <a:solidFill>
          <a:srgbClr val="009FDA"/>
        </a:solidFill>
      </dgm:spPr>
      <dgm:t>
        <a:bodyPr/>
        <a:lstStyle/>
        <a:p>
          <a:pPr rtl="0"/>
          <a:r>
            <a:rPr lang="en-GB" b="0" i="0" baseline="0" dirty="0" smtClean="0"/>
            <a:t>Updated User Interface</a:t>
          </a:r>
          <a:endParaRPr lang="en-IE" dirty="0"/>
        </a:p>
      </dgm:t>
    </dgm:pt>
    <dgm:pt modelId="{4541355A-6B90-499B-920F-DA40EF7988D3}" type="parTrans" cxnId="{C7BA155C-23D8-4993-9D0A-3E39F96D5445}">
      <dgm:prSet/>
      <dgm:spPr/>
      <dgm:t>
        <a:bodyPr/>
        <a:lstStyle/>
        <a:p>
          <a:endParaRPr lang="en-IE"/>
        </a:p>
      </dgm:t>
    </dgm:pt>
    <dgm:pt modelId="{066769E7-2EBC-4B6A-A7BC-3810BF1FCA6E}" type="sibTrans" cxnId="{C7BA155C-23D8-4993-9D0A-3E39F96D5445}">
      <dgm:prSet/>
      <dgm:spPr/>
      <dgm:t>
        <a:bodyPr/>
        <a:lstStyle/>
        <a:p>
          <a:endParaRPr lang="en-IE"/>
        </a:p>
      </dgm:t>
    </dgm:pt>
    <dgm:pt modelId="{00F6DCE1-949F-4D51-887C-D701B84C9F1E}" type="pres">
      <dgm:prSet presAssocID="{2BECF050-98E4-4B66-90F3-18F7986103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7451D53-6C31-4C2A-ADBD-ABEB51550B6E}" type="pres">
      <dgm:prSet presAssocID="{F38EE079-E7CA-45B1-969B-3848D3DB31A5}" presName="composite" presStyleCnt="0"/>
      <dgm:spPr/>
    </dgm:pt>
    <dgm:pt modelId="{3FF8313E-7B1B-4BF4-BA79-F19CF25D41C5}" type="pres">
      <dgm:prSet presAssocID="{F38EE079-E7CA-45B1-969B-3848D3DB31A5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41C93649-8D9B-45BE-BFFB-1943092AFD87}" type="pres">
      <dgm:prSet presAssocID="{F38EE079-E7CA-45B1-969B-3848D3DB31A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DFFAD38-F6CF-4754-A79E-B9A644F5562D}" type="pres">
      <dgm:prSet presAssocID="{344C44BA-4151-4339-BB7D-46C90047D829}" presName="spacing" presStyleCnt="0"/>
      <dgm:spPr/>
    </dgm:pt>
    <dgm:pt modelId="{CD521994-70F1-4344-9190-02DAD437B56B}" type="pres">
      <dgm:prSet presAssocID="{C32DA8E1-A2C8-4226-B0ED-5F07F5B8C9CF}" presName="composite" presStyleCnt="0"/>
      <dgm:spPr/>
    </dgm:pt>
    <dgm:pt modelId="{D6412F3F-805D-4966-8BA3-A91BBB2BED51}" type="pres">
      <dgm:prSet presAssocID="{C32DA8E1-A2C8-4226-B0ED-5F07F5B8C9CF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6F0BEFF7-8543-4BE6-8CA3-24F003058FA2}" type="pres">
      <dgm:prSet presAssocID="{C32DA8E1-A2C8-4226-B0ED-5F07F5B8C9C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39776C-A7D6-4289-ACEB-525849C519A1}" type="pres">
      <dgm:prSet presAssocID="{5DDB7871-1565-4BF4-982D-03E48E314283}" presName="spacing" presStyleCnt="0"/>
      <dgm:spPr/>
    </dgm:pt>
    <dgm:pt modelId="{7304E93F-7B4C-4203-A891-F88B60455553}" type="pres">
      <dgm:prSet presAssocID="{96CEB9A1-FF78-415E-9AF6-103CFE8AEF30}" presName="composite" presStyleCnt="0"/>
      <dgm:spPr/>
    </dgm:pt>
    <dgm:pt modelId="{4762289A-8570-43BD-A67A-A536571086CB}" type="pres">
      <dgm:prSet presAssocID="{96CEB9A1-FF78-415E-9AF6-103CFE8AEF30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54101F14-8134-434F-9EC1-B68300E8F648}" type="pres">
      <dgm:prSet presAssocID="{96CEB9A1-FF78-415E-9AF6-103CFE8AEF3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A431948-9D7B-4DEA-90B8-84C77BA0FF38}" type="pres">
      <dgm:prSet presAssocID="{101F4C3E-7A65-4ACB-8EDA-EDB45C8A1B33}" presName="spacing" presStyleCnt="0"/>
      <dgm:spPr/>
    </dgm:pt>
    <dgm:pt modelId="{E49FD566-9A26-477F-B206-743410D3D7A4}" type="pres">
      <dgm:prSet presAssocID="{B64B7957-BABE-4C35-A06E-FC6B88071B97}" presName="composite" presStyleCnt="0"/>
      <dgm:spPr/>
    </dgm:pt>
    <dgm:pt modelId="{E5B30499-AFD0-42AB-AAC7-3F88404DE476}" type="pres">
      <dgm:prSet presAssocID="{B64B7957-BABE-4C35-A06E-FC6B88071B97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CE92E0CD-FAE8-47C7-9BCE-66C690C6895B}" type="pres">
      <dgm:prSet presAssocID="{B64B7957-BABE-4C35-A06E-FC6B88071B9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0CC4B3D-04DA-42BF-8500-EE0E1187812A}" type="pres">
      <dgm:prSet presAssocID="{066769E7-2EBC-4B6A-A7BC-3810BF1FCA6E}" presName="spacing" presStyleCnt="0"/>
      <dgm:spPr/>
    </dgm:pt>
    <dgm:pt modelId="{99C3585D-1D20-45B1-96C9-8B693489973D}" type="pres">
      <dgm:prSet presAssocID="{7A0AEDDF-E795-43BA-B03A-F2E83FE650B0}" presName="composite" presStyleCnt="0"/>
      <dgm:spPr/>
    </dgm:pt>
    <dgm:pt modelId="{E2A5F870-2287-4018-A74F-56CE92BA1F58}" type="pres">
      <dgm:prSet presAssocID="{7A0AEDDF-E795-43BA-B03A-F2E83FE650B0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0F925A3F-1A2D-4159-AEBC-1B96B8AD8B5B}" type="pres">
      <dgm:prSet presAssocID="{7A0AEDDF-E795-43BA-B03A-F2E83FE650B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1A2572-5B66-4ED1-8F34-8E9264A31CAF}" type="pres">
      <dgm:prSet presAssocID="{5439655A-7DAA-48CC-89F9-B9AA04B92416}" presName="spacing" presStyleCnt="0"/>
      <dgm:spPr/>
    </dgm:pt>
    <dgm:pt modelId="{901C9F1E-8949-416B-8714-D4027388D8A1}" type="pres">
      <dgm:prSet presAssocID="{2B725593-BF52-4918-ABC6-79F6F0EE9A79}" presName="composite" presStyleCnt="0"/>
      <dgm:spPr/>
    </dgm:pt>
    <dgm:pt modelId="{D6B61FB2-3933-4E47-B7ED-A0EB30379EA2}" type="pres">
      <dgm:prSet presAssocID="{2B725593-BF52-4918-ABC6-79F6F0EE9A79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4F2C75DE-7451-4CDA-8036-B459B27E1912}" type="pres">
      <dgm:prSet presAssocID="{2B725593-BF52-4918-ABC6-79F6F0EE9A7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387B033-01D6-484D-8649-7ECE96B94BDF}" type="presOf" srcId="{2BECF050-98E4-4B66-90F3-18F798610339}" destId="{00F6DCE1-949F-4D51-887C-D701B84C9F1E}" srcOrd="0" destOrd="0" presId="urn:microsoft.com/office/officeart/2005/8/layout/vList3"/>
    <dgm:cxn modelId="{4B37E6CC-430C-4B6F-9F7B-6F73315E4A54}" srcId="{2BECF050-98E4-4B66-90F3-18F798610339}" destId="{7A0AEDDF-E795-43BA-B03A-F2E83FE650B0}" srcOrd="4" destOrd="0" parTransId="{766A4BF6-1B9D-4912-974A-B719D20070C6}" sibTransId="{5439655A-7DAA-48CC-89F9-B9AA04B92416}"/>
    <dgm:cxn modelId="{AD9A9D6D-29A0-4BB5-BC10-36FAF6CD6E8F}" srcId="{2BECF050-98E4-4B66-90F3-18F798610339}" destId="{96CEB9A1-FF78-415E-9AF6-103CFE8AEF30}" srcOrd="2" destOrd="0" parTransId="{63ED57FA-31AB-415A-BA67-661AC0002B14}" sibTransId="{101F4C3E-7A65-4ACB-8EDA-EDB45C8A1B33}"/>
    <dgm:cxn modelId="{C7BA155C-23D8-4993-9D0A-3E39F96D5445}" srcId="{2BECF050-98E4-4B66-90F3-18F798610339}" destId="{B64B7957-BABE-4C35-A06E-FC6B88071B97}" srcOrd="3" destOrd="0" parTransId="{4541355A-6B90-499B-920F-DA40EF7988D3}" sibTransId="{066769E7-2EBC-4B6A-A7BC-3810BF1FCA6E}"/>
    <dgm:cxn modelId="{555BB692-37FF-4143-B8B8-70465568F5F9}" type="presOf" srcId="{F38EE079-E7CA-45B1-969B-3848D3DB31A5}" destId="{41C93649-8D9B-45BE-BFFB-1943092AFD87}" srcOrd="0" destOrd="0" presId="urn:microsoft.com/office/officeart/2005/8/layout/vList3"/>
    <dgm:cxn modelId="{1BAF0E00-2E4D-493A-BC2E-02CBBCBC2014}" type="presOf" srcId="{C32DA8E1-A2C8-4226-B0ED-5F07F5B8C9CF}" destId="{6F0BEFF7-8543-4BE6-8CA3-24F003058FA2}" srcOrd="0" destOrd="0" presId="urn:microsoft.com/office/officeart/2005/8/layout/vList3"/>
    <dgm:cxn modelId="{60A5853A-D0FF-41C7-9B2D-959CF8297F29}" type="presOf" srcId="{7A0AEDDF-E795-43BA-B03A-F2E83FE650B0}" destId="{0F925A3F-1A2D-4159-AEBC-1B96B8AD8B5B}" srcOrd="0" destOrd="0" presId="urn:microsoft.com/office/officeart/2005/8/layout/vList3"/>
    <dgm:cxn modelId="{7151D80B-ED11-4E63-A750-4F2CD5AC1EE8}" srcId="{2BECF050-98E4-4B66-90F3-18F798610339}" destId="{2B725593-BF52-4918-ABC6-79F6F0EE9A79}" srcOrd="5" destOrd="0" parTransId="{4E047D55-3756-4DF4-9DF1-F4F5080F989F}" sibTransId="{66C4D59E-A064-42DB-9B8D-3461BDE63D60}"/>
    <dgm:cxn modelId="{EF675E01-3B47-4E64-90C0-7DE074A1E013}" type="presOf" srcId="{96CEB9A1-FF78-415E-9AF6-103CFE8AEF30}" destId="{54101F14-8134-434F-9EC1-B68300E8F648}" srcOrd="0" destOrd="0" presId="urn:microsoft.com/office/officeart/2005/8/layout/vList3"/>
    <dgm:cxn modelId="{DDD0250C-2E1B-4941-BBE2-73C88BD46711}" type="presOf" srcId="{B64B7957-BABE-4C35-A06E-FC6B88071B97}" destId="{CE92E0CD-FAE8-47C7-9BCE-66C690C6895B}" srcOrd="0" destOrd="0" presId="urn:microsoft.com/office/officeart/2005/8/layout/vList3"/>
    <dgm:cxn modelId="{4BE54CAF-2A81-4C86-A55F-7B599B022298}" srcId="{2BECF050-98E4-4B66-90F3-18F798610339}" destId="{C32DA8E1-A2C8-4226-B0ED-5F07F5B8C9CF}" srcOrd="1" destOrd="0" parTransId="{D37DB021-912D-4088-A25D-A5E4EDB44DBB}" sibTransId="{5DDB7871-1565-4BF4-982D-03E48E314283}"/>
    <dgm:cxn modelId="{76B6F58F-75D5-4260-A37B-B1F878F4255A}" srcId="{2BECF050-98E4-4B66-90F3-18F798610339}" destId="{F38EE079-E7CA-45B1-969B-3848D3DB31A5}" srcOrd="0" destOrd="0" parTransId="{CEAD7A94-A05B-4D62-83D9-658CA7871708}" sibTransId="{344C44BA-4151-4339-BB7D-46C90047D829}"/>
    <dgm:cxn modelId="{1ECDECEB-3621-4429-8623-F47617841F05}" type="presOf" srcId="{2B725593-BF52-4918-ABC6-79F6F0EE9A79}" destId="{4F2C75DE-7451-4CDA-8036-B459B27E1912}" srcOrd="0" destOrd="0" presId="urn:microsoft.com/office/officeart/2005/8/layout/vList3"/>
    <dgm:cxn modelId="{B615F52D-EB73-4EFC-8FA5-B77055AB9F46}" type="presParOf" srcId="{00F6DCE1-949F-4D51-887C-D701B84C9F1E}" destId="{F7451D53-6C31-4C2A-ADBD-ABEB51550B6E}" srcOrd="0" destOrd="0" presId="urn:microsoft.com/office/officeart/2005/8/layout/vList3"/>
    <dgm:cxn modelId="{67D11365-8949-4DF0-90D4-AD09E7785B07}" type="presParOf" srcId="{F7451D53-6C31-4C2A-ADBD-ABEB51550B6E}" destId="{3FF8313E-7B1B-4BF4-BA79-F19CF25D41C5}" srcOrd="0" destOrd="0" presId="urn:microsoft.com/office/officeart/2005/8/layout/vList3"/>
    <dgm:cxn modelId="{0818F9B0-5DC9-4CA0-86FC-1AD569CBA0AD}" type="presParOf" srcId="{F7451D53-6C31-4C2A-ADBD-ABEB51550B6E}" destId="{41C93649-8D9B-45BE-BFFB-1943092AFD87}" srcOrd="1" destOrd="0" presId="urn:microsoft.com/office/officeart/2005/8/layout/vList3"/>
    <dgm:cxn modelId="{35A313B8-3A65-449E-8456-E9C6978CBE89}" type="presParOf" srcId="{00F6DCE1-949F-4D51-887C-D701B84C9F1E}" destId="{CDFFAD38-F6CF-4754-A79E-B9A644F5562D}" srcOrd="1" destOrd="0" presId="urn:microsoft.com/office/officeart/2005/8/layout/vList3"/>
    <dgm:cxn modelId="{1D9C0A45-6ED5-4272-8379-7119EED74A71}" type="presParOf" srcId="{00F6DCE1-949F-4D51-887C-D701B84C9F1E}" destId="{CD521994-70F1-4344-9190-02DAD437B56B}" srcOrd="2" destOrd="0" presId="urn:microsoft.com/office/officeart/2005/8/layout/vList3"/>
    <dgm:cxn modelId="{59F2DD5D-C9F3-44EE-9B81-5A51213281F3}" type="presParOf" srcId="{CD521994-70F1-4344-9190-02DAD437B56B}" destId="{D6412F3F-805D-4966-8BA3-A91BBB2BED51}" srcOrd="0" destOrd="0" presId="urn:microsoft.com/office/officeart/2005/8/layout/vList3"/>
    <dgm:cxn modelId="{E82FF005-27A0-4950-BE6A-71F1F1242F99}" type="presParOf" srcId="{CD521994-70F1-4344-9190-02DAD437B56B}" destId="{6F0BEFF7-8543-4BE6-8CA3-24F003058FA2}" srcOrd="1" destOrd="0" presId="urn:microsoft.com/office/officeart/2005/8/layout/vList3"/>
    <dgm:cxn modelId="{EB66623F-32BE-4F87-A198-249E77FB2BCC}" type="presParOf" srcId="{00F6DCE1-949F-4D51-887C-D701B84C9F1E}" destId="{6F39776C-A7D6-4289-ACEB-525849C519A1}" srcOrd="3" destOrd="0" presId="urn:microsoft.com/office/officeart/2005/8/layout/vList3"/>
    <dgm:cxn modelId="{D3F2F734-6DA2-4A02-8B57-2AE87FB61855}" type="presParOf" srcId="{00F6DCE1-949F-4D51-887C-D701B84C9F1E}" destId="{7304E93F-7B4C-4203-A891-F88B60455553}" srcOrd="4" destOrd="0" presId="urn:microsoft.com/office/officeart/2005/8/layout/vList3"/>
    <dgm:cxn modelId="{DBC10905-C978-4689-B87E-B69019784072}" type="presParOf" srcId="{7304E93F-7B4C-4203-A891-F88B60455553}" destId="{4762289A-8570-43BD-A67A-A536571086CB}" srcOrd="0" destOrd="0" presId="urn:microsoft.com/office/officeart/2005/8/layout/vList3"/>
    <dgm:cxn modelId="{9A32182F-7DDC-475A-9071-AC85C4E4C030}" type="presParOf" srcId="{7304E93F-7B4C-4203-A891-F88B60455553}" destId="{54101F14-8134-434F-9EC1-B68300E8F648}" srcOrd="1" destOrd="0" presId="urn:microsoft.com/office/officeart/2005/8/layout/vList3"/>
    <dgm:cxn modelId="{B9AFC76B-B198-4A85-A747-80E30A5CCF3E}" type="presParOf" srcId="{00F6DCE1-949F-4D51-887C-D701B84C9F1E}" destId="{7A431948-9D7B-4DEA-90B8-84C77BA0FF38}" srcOrd="5" destOrd="0" presId="urn:microsoft.com/office/officeart/2005/8/layout/vList3"/>
    <dgm:cxn modelId="{59AA215F-9272-41F7-8DD6-6E507440F831}" type="presParOf" srcId="{00F6DCE1-949F-4D51-887C-D701B84C9F1E}" destId="{E49FD566-9A26-477F-B206-743410D3D7A4}" srcOrd="6" destOrd="0" presId="urn:microsoft.com/office/officeart/2005/8/layout/vList3"/>
    <dgm:cxn modelId="{9988D0A5-7D65-4225-9D2E-94EAE5503120}" type="presParOf" srcId="{E49FD566-9A26-477F-B206-743410D3D7A4}" destId="{E5B30499-AFD0-42AB-AAC7-3F88404DE476}" srcOrd="0" destOrd="0" presId="urn:microsoft.com/office/officeart/2005/8/layout/vList3"/>
    <dgm:cxn modelId="{C81F2E78-009D-4303-B7C7-844EA185D6D6}" type="presParOf" srcId="{E49FD566-9A26-477F-B206-743410D3D7A4}" destId="{CE92E0CD-FAE8-47C7-9BCE-66C690C6895B}" srcOrd="1" destOrd="0" presId="urn:microsoft.com/office/officeart/2005/8/layout/vList3"/>
    <dgm:cxn modelId="{42D10E77-0B7D-484F-A0F3-832220A7789D}" type="presParOf" srcId="{00F6DCE1-949F-4D51-887C-D701B84C9F1E}" destId="{80CC4B3D-04DA-42BF-8500-EE0E1187812A}" srcOrd="7" destOrd="0" presId="urn:microsoft.com/office/officeart/2005/8/layout/vList3"/>
    <dgm:cxn modelId="{F276AC12-E96E-4BBA-B1C3-7E8C00D23D91}" type="presParOf" srcId="{00F6DCE1-949F-4D51-887C-D701B84C9F1E}" destId="{99C3585D-1D20-45B1-96C9-8B693489973D}" srcOrd="8" destOrd="0" presId="urn:microsoft.com/office/officeart/2005/8/layout/vList3"/>
    <dgm:cxn modelId="{EF879E24-F63E-48D0-8FA0-0BD732ADDF1E}" type="presParOf" srcId="{99C3585D-1D20-45B1-96C9-8B693489973D}" destId="{E2A5F870-2287-4018-A74F-56CE92BA1F58}" srcOrd="0" destOrd="0" presId="urn:microsoft.com/office/officeart/2005/8/layout/vList3"/>
    <dgm:cxn modelId="{78E71C0B-E437-4B09-AA40-DA54961393FE}" type="presParOf" srcId="{99C3585D-1D20-45B1-96C9-8B693489973D}" destId="{0F925A3F-1A2D-4159-AEBC-1B96B8AD8B5B}" srcOrd="1" destOrd="0" presId="urn:microsoft.com/office/officeart/2005/8/layout/vList3"/>
    <dgm:cxn modelId="{7F3809BE-1D05-43BA-AA67-250CC0861DA9}" type="presParOf" srcId="{00F6DCE1-949F-4D51-887C-D701B84C9F1E}" destId="{631A2572-5B66-4ED1-8F34-8E9264A31CAF}" srcOrd="9" destOrd="0" presId="urn:microsoft.com/office/officeart/2005/8/layout/vList3"/>
    <dgm:cxn modelId="{15675609-8968-467C-86A8-F2507DEBE800}" type="presParOf" srcId="{00F6DCE1-949F-4D51-887C-D701B84C9F1E}" destId="{901C9F1E-8949-416B-8714-D4027388D8A1}" srcOrd="10" destOrd="0" presId="urn:microsoft.com/office/officeart/2005/8/layout/vList3"/>
    <dgm:cxn modelId="{34276A1F-0A8E-4E94-B940-4F89478496D2}" type="presParOf" srcId="{901C9F1E-8949-416B-8714-D4027388D8A1}" destId="{D6B61FB2-3933-4E47-B7ED-A0EB30379EA2}" srcOrd="0" destOrd="0" presId="urn:microsoft.com/office/officeart/2005/8/layout/vList3"/>
    <dgm:cxn modelId="{387DE820-12AB-42D3-926D-1E5F619C595F}" type="presParOf" srcId="{901C9F1E-8949-416B-8714-D4027388D8A1}" destId="{4F2C75DE-7451-4CDA-8036-B459B27E19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93649-8D9B-45BE-BFFB-1943092AFD87}">
      <dsp:nvSpPr>
        <dsp:cNvPr id="0" name=""/>
        <dsp:cNvSpPr/>
      </dsp:nvSpPr>
      <dsp:spPr>
        <a:xfrm rot="10800000">
          <a:off x="1666836" y="602"/>
          <a:ext cx="6062546" cy="5592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9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Business Accelerators for Sales</a:t>
          </a:r>
          <a:endParaRPr lang="en-IE" sz="2600" kern="1200" dirty="0"/>
        </a:p>
      </dsp:txBody>
      <dsp:txXfrm rot="10800000">
        <a:off x="1806640" y="602"/>
        <a:ext cx="5922742" cy="559215"/>
      </dsp:txXfrm>
    </dsp:sp>
    <dsp:sp modelId="{3FF8313E-7B1B-4BF4-BA79-F19CF25D41C5}">
      <dsp:nvSpPr>
        <dsp:cNvPr id="0" name=""/>
        <dsp:cNvSpPr/>
      </dsp:nvSpPr>
      <dsp:spPr>
        <a:xfrm>
          <a:off x="1387228" y="602"/>
          <a:ext cx="559215" cy="5592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BEFF7-8543-4BE6-8CA3-24F003058FA2}">
      <dsp:nvSpPr>
        <dsp:cNvPr id="0" name=""/>
        <dsp:cNvSpPr/>
      </dsp:nvSpPr>
      <dsp:spPr>
        <a:xfrm rot="10800000">
          <a:off x="1666836" y="726748"/>
          <a:ext cx="6062546" cy="559215"/>
        </a:xfrm>
        <a:prstGeom prst="homePlat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9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Sage CRM Mobile Web</a:t>
          </a:r>
          <a:endParaRPr lang="en-IE" sz="2600" kern="1200" dirty="0"/>
        </a:p>
      </dsp:txBody>
      <dsp:txXfrm rot="10800000">
        <a:off x="1806640" y="726748"/>
        <a:ext cx="5922742" cy="559215"/>
      </dsp:txXfrm>
    </dsp:sp>
    <dsp:sp modelId="{D6412F3F-805D-4966-8BA3-A91BBB2BED51}">
      <dsp:nvSpPr>
        <dsp:cNvPr id="0" name=""/>
        <dsp:cNvSpPr/>
      </dsp:nvSpPr>
      <dsp:spPr>
        <a:xfrm>
          <a:off x="1387228" y="726748"/>
          <a:ext cx="559215" cy="55921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01F14-8134-434F-9EC1-B68300E8F648}">
      <dsp:nvSpPr>
        <dsp:cNvPr id="0" name=""/>
        <dsp:cNvSpPr/>
      </dsp:nvSpPr>
      <dsp:spPr>
        <a:xfrm rot="10800000">
          <a:off x="1666836" y="1452894"/>
          <a:ext cx="6062546" cy="559215"/>
        </a:xfrm>
        <a:prstGeom prst="homePlate">
          <a:avLst/>
        </a:prstGeom>
        <a:solidFill>
          <a:srgbClr val="FF5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9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Sage CRM for iPhone &amp; Android</a:t>
          </a:r>
          <a:endParaRPr lang="en-IE" sz="2600" kern="1200" dirty="0"/>
        </a:p>
      </dsp:txBody>
      <dsp:txXfrm rot="10800000">
        <a:off x="1806640" y="1452894"/>
        <a:ext cx="5922742" cy="559215"/>
      </dsp:txXfrm>
    </dsp:sp>
    <dsp:sp modelId="{4762289A-8570-43BD-A67A-A536571086CB}">
      <dsp:nvSpPr>
        <dsp:cNvPr id="0" name=""/>
        <dsp:cNvSpPr/>
      </dsp:nvSpPr>
      <dsp:spPr>
        <a:xfrm>
          <a:off x="1387228" y="1452894"/>
          <a:ext cx="559215" cy="55921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2E0CD-FAE8-47C7-9BCE-66C690C6895B}">
      <dsp:nvSpPr>
        <dsp:cNvPr id="0" name=""/>
        <dsp:cNvSpPr/>
      </dsp:nvSpPr>
      <dsp:spPr>
        <a:xfrm rot="10800000">
          <a:off x="1666836" y="2179041"/>
          <a:ext cx="6062546" cy="559215"/>
        </a:xfrm>
        <a:prstGeom prst="homePlate">
          <a:avLst/>
        </a:prstGeom>
        <a:solidFill>
          <a:srgbClr val="009F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9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Updated User Interface</a:t>
          </a:r>
          <a:endParaRPr lang="en-IE" sz="2600" kern="1200" dirty="0"/>
        </a:p>
      </dsp:txBody>
      <dsp:txXfrm rot="10800000">
        <a:off x="1806640" y="2179041"/>
        <a:ext cx="5922742" cy="559215"/>
      </dsp:txXfrm>
    </dsp:sp>
    <dsp:sp modelId="{E5B30499-AFD0-42AB-AAC7-3F88404DE476}">
      <dsp:nvSpPr>
        <dsp:cNvPr id="0" name=""/>
        <dsp:cNvSpPr/>
      </dsp:nvSpPr>
      <dsp:spPr>
        <a:xfrm>
          <a:off x="1387228" y="2179041"/>
          <a:ext cx="559215" cy="55921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25A3F-1A2D-4159-AEBC-1B96B8AD8B5B}">
      <dsp:nvSpPr>
        <dsp:cNvPr id="0" name=""/>
        <dsp:cNvSpPr/>
      </dsp:nvSpPr>
      <dsp:spPr>
        <a:xfrm rot="10800000">
          <a:off x="1666836" y="2905187"/>
          <a:ext cx="6062546" cy="559215"/>
        </a:xfrm>
        <a:prstGeom prst="homePlate">
          <a:avLst/>
        </a:prstGeom>
        <a:solidFill>
          <a:srgbClr val="4D59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9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MailChimp Integration</a:t>
          </a:r>
          <a:endParaRPr lang="en-IE" sz="2600" kern="1200" dirty="0"/>
        </a:p>
      </dsp:txBody>
      <dsp:txXfrm rot="10800000">
        <a:off x="1806640" y="2905187"/>
        <a:ext cx="5922742" cy="559215"/>
      </dsp:txXfrm>
    </dsp:sp>
    <dsp:sp modelId="{E2A5F870-2287-4018-A74F-56CE92BA1F58}">
      <dsp:nvSpPr>
        <dsp:cNvPr id="0" name=""/>
        <dsp:cNvSpPr/>
      </dsp:nvSpPr>
      <dsp:spPr>
        <a:xfrm>
          <a:off x="1387228" y="2905187"/>
          <a:ext cx="559215" cy="55921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C75DE-7451-4CDA-8036-B459B27E1912}">
      <dsp:nvSpPr>
        <dsp:cNvPr id="0" name=""/>
        <dsp:cNvSpPr/>
      </dsp:nvSpPr>
      <dsp:spPr>
        <a:xfrm rot="10800000">
          <a:off x="1666836" y="3631333"/>
          <a:ext cx="6062546" cy="559215"/>
        </a:xfrm>
        <a:prstGeom prst="homePlate">
          <a:avLst/>
        </a:prstGeom>
        <a:solidFill>
          <a:srgbClr val="34B2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9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Enhancements</a:t>
          </a:r>
          <a:endParaRPr lang="en-IE" sz="2600" kern="1200" dirty="0"/>
        </a:p>
      </dsp:txBody>
      <dsp:txXfrm rot="10800000">
        <a:off x="1806640" y="3631333"/>
        <a:ext cx="5922742" cy="559215"/>
      </dsp:txXfrm>
    </dsp:sp>
    <dsp:sp modelId="{D6B61FB2-3933-4E47-B7ED-A0EB30379EA2}">
      <dsp:nvSpPr>
        <dsp:cNvPr id="0" name=""/>
        <dsp:cNvSpPr/>
      </dsp:nvSpPr>
      <dsp:spPr>
        <a:xfrm>
          <a:off x="1387228" y="3631333"/>
          <a:ext cx="559215" cy="55921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664EF-7745-4059-8EFF-E1C4757ADEC7}">
      <dsp:nvSpPr>
        <dsp:cNvPr id="0" name=""/>
        <dsp:cNvSpPr/>
      </dsp:nvSpPr>
      <dsp:spPr>
        <a:xfrm rot="10800000">
          <a:off x="1034359" y="1837"/>
          <a:ext cx="2980240" cy="11347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baseline="0" dirty="0" smtClean="0"/>
            <a:t>Functional changes: search, favourite records &amp; integrated with notifications</a:t>
          </a:r>
          <a:endParaRPr lang="en-IE" sz="1800" kern="1200" dirty="0"/>
        </a:p>
      </dsp:txBody>
      <dsp:txXfrm rot="10800000">
        <a:off x="1318056" y="1837"/>
        <a:ext cx="2696543" cy="1134790"/>
      </dsp:txXfrm>
    </dsp:sp>
    <dsp:sp modelId="{D94B228B-3B25-4428-BE91-8969FD6E1E11}">
      <dsp:nvSpPr>
        <dsp:cNvPr id="0" name=""/>
        <dsp:cNvSpPr/>
      </dsp:nvSpPr>
      <dsp:spPr>
        <a:xfrm>
          <a:off x="466964" y="1837"/>
          <a:ext cx="1134790" cy="1134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EF92B-DB45-45F3-AAE2-4ED5BF1FD9B7}">
      <dsp:nvSpPr>
        <dsp:cNvPr id="0" name=""/>
        <dsp:cNvSpPr/>
      </dsp:nvSpPr>
      <dsp:spPr>
        <a:xfrm rot="10800000">
          <a:off x="1034359" y="1475370"/>
          <a:ext cx="2980240" cy="1134790"/>
        </a:xfrm>
        <a:prstGeom prst="homePlate">
          <a:avLst/>
        </a:prstGeom>
        <a:solidFill>
          <a:srgbClr val="009F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baseline="0" dirty="0" smtClean="0"/>
            <a:t>Only theme available</a:t>
          </a:r>
          <a:endParaRPr lang="en-IE" sz="1800" kern="1200" dirty="0"/>
        </a:p>
      </dsp:txBody>
      <dsp:txXfrm rot="10800000">
        <a:off x="1318056" y="1475370"/>
        <a:ext cx="2696543" cy="1134790"/>
      </dsp:txXfrm>
    </dsp:sp>
    <dsp:sp modelId="{A9D0B090-DA9A-4E14-8697-6A01D3D0A408}">
      <dsp:nvSpPr>
        <dsp:cNvPr id="0" name=""/>
        <dsp:cNvSpPr/>
      </dsp:nvSpPr>
      <dsp:spPr>
        <a:xfrm>
          <a:off x="466964" y="1475370"/>
          <a:ext cx="1134790" cy="1134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76C90-DF9F-4C37-81B4-2480667D8025}">
      <dsp:nvSpPr>
        <dsp:cNvPr id="0" name=""/>
        <dsp:cNvSpPr/>
      </dsp:nvSpPr>
      <dsp:spPr>
        <a:xfrm rot="10800000">
          <a:off x="1034359" y="2948903"/>
          <a:ext cx="2980240" cy="1134790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1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baseline="0" dirty="0" smtClean="0"/>
            <a:t>New admin navigation</a:t>
          </a:r>
          <a:endParaRPr lang="en-IE" sz="1800" kern="1200" dirty="0"/>
        </a:p>
      </dsp:txBody>
      <dsp:txXfrm rot="10800000">
        <a:off x="1318056" y="2948903"/>
        <a:ext cx="2696543" cy="1134790"/>
      </dsp:txXfrm>
    </dsp:sp>
    <dsp:sp modelId="{8FB8B870-F8D3-43D2-B102-6327AAE5370D}">
      <dsp:nvSpPr>
        <dsp:cNvPr id="0" name=""/>
        <dsp:cNvSpPr/>
      </dsp:nvSpPr>
      <dsp:spPr>
        <a:xfrm>
          <a:off x="466964" y="2948903"/>
          <a:ext cx="1134790" cy="11347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B1907-0959-4D65-AF77-E66EE2BDF6E6}">
      <dsp:nvSpPr>
        <dsp:cNvPr id="0" name=""/>
        <dsp:cNvSpPr/>
      </dsp:nvSpPr>
      <dsp:spPr>
        <a:xfrm rot="10800000">
          <a:off x="1027066" y="982"/>
          <a:ext cx="2960276" cy="1125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4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baseline="0" dirty="0" smtClean="0"/>
            <a:t>Look &amp; feel only</a:t>
          </a:r>
          <a:endParaRPr lang="en-IE" sz="1800" kern="1200" dirty="0"/>
        </a:p>
      </dsp:txBody>
      <dsp:txXfrm rot="10800000">
        <a:off x="1308499" y="982"/>
        <a:ext cx="2678843" cy="1125731"/>
      </dsp:txXfrm>
    </dsp:sp>
    <dsp:sp modelId="{4FE5A89D-8A3E-41DA-A143-662B6F11F7A6}">
      <dsp:nvSpPr>
        <dsp:cNvPr id="0" name=""/>
        <dsp:cNvSpPr/>
      </dsp:nvSpPr>
      <dsp:spPr>
        <a:xfrm>
          <a:off x="464200" y="982"/>
          <a:ext cx="1125731" cy="11257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4C448-7C23-4C77-9484-5BCDD71C9C51}">
      <dsp:nvSpPr>
        <dsp:cNvPr id="0" name=""/>
        <dsp:cNvSpPr/>
      </dsp:nvSpPr>
      <dsp:spPr>
        <a:xfrm rot="10800000">
          <a:off x="1027066" y="1462753"/>
          <a:ext cx="2960276" cy="1125731"/>
        </a:xfrm>
        <a:prstGeom prst="homePlate">
          <a:avLst/>
        </a:prstGeom>
        <a:solidFill>
          <a:srgbClr val="009F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4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baseline="0" dirty="0" smtClean="0"/>
            <a:t>Choice of 2 themes for new installs, 4 for upgrades</a:t>
          </a:r>
          <a:endParaRPr lang="en-IE" sz="1800" kern="1200" dirty="0"/>
        </a:p>
      </dsp:txBody>
      <dsp:txXfrm rot="10800000">
        <a:off x="1308499" y="1462753"/>
        <a:ext cx="2678843" cy="1125731"/>
      </dsp:txXfrm>
    </dsp:sp>
    <dsp:sp modelId="{E11577DF-0C97-4027-92D0-54A88CF7F768}">
      <dsp:nvSpPr>
        <dsp:cNvPr id="0" name=""/>
        <dsp:cNvSpPr/>
      </dsp:nvSpPr>
      <dsp:spPr>
        <a:xfrm>
          <a:off x="464200" y="1462753"/>
          <a:ext cx="1125731" cy="11257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36D6B-37AE-44EF-9A2B-B5CCC5DACA41}">
      <dsp:nvSpPr>
        <dsp:cNvPr id="0" name=""/>
        <dsp:cNvSpPr/>
      </dsp:nvSpPr>
      <dsp:spPr>
        <a:xfrm rot="10800000">
          <a:off x="1027066" y="2924524"/>
          <a:ext cx="2960276" cy="1125731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4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admin icons</a:t>
          </a:r>
          <a:endParaRPr lang="en-IE" sz="1800" kern="1200" dirty="0"/>
        </a:p>
      </dsp:txBody>
      <dsp:txXfrm rot="10800000">
        <a:off x="1308499" y="2924524"/>
        <a:ext cx="2678843" cy="1125731"/>
      </dsp:txXfrm>
    </dsp:sp>
    <dsp:sp modelId="{3C237508-8F32-4014-A3BD-FD3734936B60}">
      <dsp:nvSpPr>
        <dsp:cNvPr id="0" name=""/>
        <dsp:cNvSpPr/>
      </dsp:nvSpPr>
      <dsp:spPr>
        <a:xfrm>
          <a:off x="464200" y="2924524"/>
          <a:ext cx="1125731" cy="11257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93649-8D9B-45BE-BFFB-1943092AFD87}">
      <dsp:nvSpPr>
        <dsp:cNvPr id="0" name=""/>
        <dsp:cNvSpPr/>
      </dsp:nvSpPr>
      <dsp:spPr>
        <a:xfrm rot="10800000">
          <a:off x="1665345" y="1270"/>
          <a:ext cx="6062546" cy="5532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68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Business Accelerators for Sales</a:t>
          </a:r>
          <a:endParaRPr lang="en-IE" sz="2600" kern="1200" dirty="0"/>
        </a:p>
      </dsp:txBody>
      <dsp:txXfrm rot="10800000">
        <a:off x="1803657" y="1270"/>
        <a:ext cx="5924234" cy="553250"/>
      </dsp:txXfrm>
    </dsp:sp>
    <dsp:sp modelId="{3FF8313E-7B1B-4BF4-BA79-F19CF25D41C5}">
      <dsp:nvSpPr>
        <dsp:cNvPr id="0" name=""/>
        <dsp:cNvSpPr/>
      </dsp:nvSpPr>
      <dsp:spPr>
        <a:xfrm>
          <a:off x="1388719" y="1270"/>
          <a:ext cx="553250" cy="5532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BEFF7-8543-4BE6-8CA3-24F003058FA2}">
      <dsp:nvSpPr>
        <dsp:cNvPr id="0" name=""/>
        <dsp:cNvSpPr/>
      </dsp:nvSpPr>
      <dsp:spPr>
        <a:xfrm rot="10800000">
          <a:off x="1665345" y="719671"/>
          <a:ext cx="6062546" cy="553250"/>
        </a:xfrm>
        <a:prstGeom prst="homePlat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68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Sage CRM Mobile Web</a:t>
          </a:r>
          <a:endParaRPr lang="en-IE" sz="2600" kern="1200" dirty="0"/>
        </a:p>
      </dsp:txBody>
      <dsp:txXfrm rot="10800000">
        <a:off x="1803657" y="719671"/>
        <a:ext cx="5924234" cy="553250"/>
      </dsp:txXfrm>
    </dsp:sp>
    <dsp:sp modelId="{D6412F3F-805D-4966-8BA3-A91BBB2BED51}">
      <dsp:nvSpPr>
        <dsp:cNvPr id="0" name=""/>
        <dsp:cNvSpPr/>
      </dsp:nvSpPr>
      <dsp:spPr>
        <a:xfrm>
          <a:off x="1388719" y="719671"/>
          <a:ext cx="553250" cy="5532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01F14-8134-434F-9EC1-B68300E8F648}">
      <dsp:nvSpPr>
        <dsp:cNvPr id="0" name=""/>
        <dsp:cNvSpPr/>
      </dsp:nvSpPr>
      <dsp:spPr>
        <a:xfrm rot="10800000">
          <a:off x="1665345" y="1438071"/>
          <a:ext cx="6062546" cy="553250"/>
        </a:xfrm>
        <a:prstGeom prst="homePlate">
          <a:avLst/>
        </a:prstGeom>
        <a:solidFill>
          <a:srgbClr val="FF5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68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Sage CRM for iPhone &amp; Android</a:t>
          </a:r>
          <a:endParaRPr lang="en-IE" sz="2600" kern="1200" dirty="0"/>
        </a:p>
      </dsp:txBody>
      <dsp:txXfrm rot="10800000">
        <a:off x="1803657" y="1438071"/>
        <a:ext cx="5924234" cy="553250"/>
      </dsp:txXfrm>
    </dsp:sp>
    <dsp:sp modelId="{4762289A-8570-43BD-A67A-A536571086CB}">
      <dsp:nvSpPr>
        <dsp:cNvPr id="0" name=""/>
        <dsp:cNvSpPr/>
      </dsp:nvSpPr>
      <dsp:spPr>
        <a:xfrm>
          <a:off x="1388719" y="1438071"/>
          <a:ext cx="553250" cy="5532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2E0CD-FAE8-47C7-9BCE-66C690C6895B}">
      <dsp:nvSpPr>
        <dsp:cNvPr id="0" name=""/>
        <dsp:cNvSpPr/>
      </dsp:nvSpPr>
      <dsp:spPr>
        <a:xfrm rot="10800000">
          <a:off x="1665345" y="2156472"/>
          <a:ext cx="6062546" cy="553250"/>
        </a:xfrm>
        <a:prstGeom prst="homePlate">
          <a:avLst/>
        </a:prstGeom>
        <a:solidFill>
          <a:srgbClr val="009F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68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Updated User Interface</a:t>
          </a:r>
          <a:endParaRPr lang="en-IE" sz="2600" kern="1200" dirty="0"/>
        </a:p>
      </dsp:txBody>
      <dsp:txXfrm rot="10800000">
        <a:off x="1803657" y="2156472"/>
        <a:ext cx="5924234" cy="553250"/>
      </dsp:txXfrm>
    </dsp:sp>
    <dsp:sp modelId="{E5B30499-AFD0-42AB-AAC7-3F88404DE476}">
      <dsp:nvSpPr>
        <dsp:cNvPr id="0" name=""/>
        <dsp:cNvSpPr/>
      </dsp:nvSpPr>
      <dsp:spPr>
        <a:xfrm>
          <a:off x="1388719" y="2156472"/>
          <a:ext cx="553250" cy="55325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25A3F-1A2D-4159-AEBC-1B96B8AD8B5B}">
      <dsp:nvSpPr>
        <dsp:cNvPr id="0" name=""/>
        <dsp:cNvSpPr/>
      </dsp:nvSpPr>
      <dsp:spPr>
        <a:xfrm rot="10800000">
          <a:off x="1665345" y="2874872"/>
          <a:ext cx="6062546" cy="553250"/>
        </a:xfrm>
        <a:prstGeom prst="homePlate">
          <a:avLst/>
        </a:prstGeom>
        <a:solidFill>
          <a:srgbClr val="4D59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68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MailChimp Integration</a:t>
          </a:r>
          <a:endParaRPr lang="en-IE" sz="2600" kern="1200" dirty="0"/>
        </a:p>
      </dsp:txBody>
      <dsp:txXfrm rot="10800000">
        <a:off x="1803657" y="2874872"/>
        <a:ext cx="5924234" cy="553250"/>
      </dsp:txXfrm>
    </dsp:sp>
    <dsp:sp modelId="{E2A5F870-2287-4018-A74F-56CE92BA1F58}">
      <dsp:nvSpPr>
        <dsp:cNvPr id="0" name=""/>
        <dsp:cNvSpPr/>
      </dsp:nvSpPr>
      <dsp:spPr>
        <a:xfrm>
          <a:off x="1388719" y="2874872"/>
          <a:ext cx="553250" cy="55325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C75DE-7451-4CDA-8036-B459B27E1912}">
      <dsp:nvSpPr>
        <dsp:cNvPr id="0" name=""/>
        <dsp:cNvSpPr/>
      </dsp:nvSpPr>
      <dsp:spPr>
        <a:xfrm rot="10800000">
          <a:off x="1665345" y="3593273"/>
          <a:ext cx="6062546" cy="553250"/>
        </a:xfrm>
        <a:prstGeom prst="homePlate">
          <a:avLst/>
        </a:prstGeom>
        <a:solidFill>
          <a:srgbClr val="34B2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68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0" i="0" kern="1200" baseline="0" dirty="0" smtClean="0"/>
            <a:t>Enhancements</a:t>
          </a:r>
          <a:endParaRPr lang="en-IE" sz="2600" kern="1200" dirty="0"/>
        </a:p>
      </dsp:txBody>
      <dsp:txXfrm rot="10800000">
        <a:off x="1803657" y="3593273"/>
        <a:ext cx="5924234" cy="553250"/>
      </dsp:txXfrm>
    </dsp:sp>
    <dsp:sp modelId="{D6B61FB2-3933-4E47-B7ED-A0EB30379EA2}">
      <dsp:nvSpPr>
        <dsp:cNvPr id="0" name=""/>
        <dsp:cNvSpPr/>
      </dsp:nvSpPr>
      <dsp:spPr>
        <a:xfrm>
          <a:off x="1388719" y="3593273"/>
          <a:ext cx="553250" cy="55325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F973F85B-2685-4E97-B752-90AC3D8B7816}" type="datetimeFigureOut">
              <a:rPr lang="en-GB" smtClean="0"/>
              <a:pPr/>
              <a:t>24/02/2015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75E4D80F-4A17-4857-8E93-DE8299AED9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02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5EB29F48-A2FA-4193-B74A-5C299478F9FC}" type="datetimeFigureOut">
              <a:rPr lang="en-GB" smtClean="0"/>
              <a:pPr/>
              <a:t>24/02/2015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05" tIns="48303" rIns="96605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0A985251-508B-410E-B0E3-9C0ADE6687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81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85251-508B-410E-B0E3-9C0ADE66871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76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</a:t>
            </a:r>
            <a:r>
              <a:rPr lang="en-GB" baseline="0" dirty="0" smtClean="0"/>
              <a:t> editing is all done in MC</a:t>
            </a:r>
          </a:p>
          <a:p>
            <a:r>
              <a:rPr lang="en-GB" baseline="0" dirty="0" smtClean="0"/>
              <a:t>Groups from results can then be created as new segments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85251-508B-410E-B0E3-9C0ADE66871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74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D18C-8123-4ED0-8F51-19BE766E3D9F}" type="slidenum">
              <a:rPr lang="en-GB">
                <a:cs typeface="Arial" charset="0"/>
              </a:rPr>
              <a:pPr/>
              <a:t>22</a:t>
            </a:fld>
            <a:endParaRPr lang="en-GB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D18C-8123-4ED0-8F51-19BE766E3D9F}" type="slidenum">
              <a:rPr lang="en-GB">
                <a:cs typeface="Arial" charset="0"/>
              </a:rPr>
              <a:pPr/>
              <a:t>23</a:t>
            </a:fld>
            <a:endParaRPr lang="en-GB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D18C-8123-4ED0-8F51-19BE766E3D9F}" type="slidenum">
              <a:rPr lang="en-GB">
                <a:cs typeface="Arial" charset="0"/>
              </a:rPr>
              <a:pPr/>
              <a:t>24</a:t>
            </a:fld>
            <a:endParaRPr lang="en-GB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D18C-8123-4ED0-8F51-19BE766E3D9F}" type="slidenum">
              <a:rPr lang="en-GB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85251-508B-410E-B0E3-9C0ADE668718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22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D18C-8123-4ED0-8F51-19BE766E3D9F}" type="slidenum">
              <a:rPr lang="en-GB">
                <a:cs typeface="Arial" charset="0"/>
              </a:rPr>
              <a:pPr/>
              <a:t>27</a:t>
            </a:fld>
            <a:endParaRPr lang="en-GB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Partial Sync -&gt; Every hour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from all campaigns is synchronized from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MailChimp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Sage CRM so you can see updated statistics about recipient interaction with your campaign emails </a:t>
            </a:r>
          </a:p>
          <a:p>
            <a:pPr eaLnBrk="1" hangingPunct="1"/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Sync -&gt; opt outs Synced. Every night, a communication record is created for each email recipient. 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451640"/>
            <a:ext cx="6480000" cy="87545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 spc="-150" baseline="0">
                <a:solidFill>
                  <a:srgbClr val="007F64"/>
                </a:solidFill>
              </a:defRPr>
            </a:lvl1pPr>
          </a:lstStyle>
          <a:p>
            <a:r>
              <a:rPr lang="en-US" dirty="0" smtClean="0"/>
              <a:t>Sage CRM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334210"/>
            <a:ext cx="6480000" cy="3618121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6000" b="0" spc="-150" baseline="0">
                <a:solidFill>
                  <a:srgbClr val="34B233"/>
                </a:solidFill>
              </a:defRPr>
            </a:lvl1pPr>
            <a:lvl2pPr marL="0" indent="0" algn="l">
              <a:spcBef>
                <a:spcPts val="1200"/>
              </a:spcBef>
              <a:buNone/>
              <a:defRPr b="0">
                <a:solidFill>
                  <a:srgbClr val="414042"/>
                </a:solidFill>
              </a:defRPr>
            </a:lvl2pPr>
            <a:lvl3pPr marL="0" indent="0" algn="l">
              <a:buNone/>
              <a:defRPr sz="1600" b="0">
                <a:solidFill>
                  <a:srgbClr val="414042"/>
                </a:solidFill>
              </a:defRPr>
            </a:lvl3pPr>
            <a:lvl4pPr marL="137160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b="1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19050" cap="rnd">
            <a:solidFill>
              <a:srgbClr val="4140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20" y="443552"/>
            <a:ext cx="1153987" cy="4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5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43953"/>
            <a:ext cx="4038600" cy="4313985"/>
          </a:xfrm>
        </p:spPr>
        <p:txBody>
          <a:bodyPr>
            <a:normAutofit/>
          </a:bodyPr>
          <a:lstStyle>
            <a:lvl1pPr>
              <a:defRPr sz="1600"/>
            </a:lvl1pPr>
            <a:lvl2pPr marL="285750" indent="-285750">
              <a:buClr>
                <a:srgbClr val="007F64"/>
              </a:buClr>
              <a:buFont typeface="Arial" pitchFamily="34" charset="0"/>
              <a:buChar char="-"/>
              <a:defRPr sz="1600">
                <a:solidFill>
                  <a:srgbClr val="007F64"/>
                </a:solidFill>
              </a:defRPr>
            </a:lvl2pPr>
            <a:lvl3pPr marL="179388" indent="-179388">
              <a:buClr>
                <a:srgbClr val="007F64"/>
              </a:buClr>
              <a:buFont typeface="Arial" pitchFamily="34" charset="0"/>
              <a:buChar char="–"/>
              <a:defRPr sz="1600"/>
            </a:lvl3pPr>
            <a:lvl4pPr marL="350838" indent="-163513">
              <a:buClr>
                <a:srgbClr val="007F64"/>
              </a:buClr>
              <a:defRPr sz="1600"/>
            </a:lvl4pPr>
            <a:lvl5pPr marL="547688" indent="-188913">
              <a:buClr>
                <a:srgbClr val="007F64"/>
              </a:buClr>
              <a:buFont typeface="Arial" pitchFamily="34" charset="0"/>
              <a:buChar char="–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3953"/>
            <a:ext cx="4038600" cy="4313985"/>
          </a:xfr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buClr>
                <a:srgbClr val="007F64"/>
              </a:buClr>
              <a:buFont typeface="Arial" pitchFamily="34" charset="0"/>
              <a:buNone/>
              <a:defRPr sz="1600"/>
            </a:lvl2pPr>
            <a:lvl3pPr marL="179388" indent="-179388">
              <a:buClr>
                <a:srgbClr val="007F64"/>
              </a:buClr>
              <a:buFont typeface="Arial" pitchFamily="34" charset="0"/>
              <a:buChar char="–"/>
              <a:defRPr sz="1600"/>
            </a:lvl3pPr>
            <a:lvl4pPr marL="358775" indent="-187325">
              <a:buClr>
                <a:srgbClr val="007F64"/>
              </a:buClr>
              <a:defRPr sz="1600"/>
            </a:lvl4pPr>
            <a:lvl5pPr marL="555625" indent="-204788">
              <a:buClr>
                <a:srgbClr val="007F64"/>
              </a:buClr>
              <a:buFont typeface="Arial" pitchFamily="34" charset="0"/>
              <a:buChar char="–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93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6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98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0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263" y="446089"/>
            <a:ext cx="6138862" cy="4265612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5500" spc="-5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1262" y="6006210"/>
            <a:ext cx="6136863" cy="246221"/>
          </a:xfrm>
        </p:spPr>
        <p:txBody>
          <a:bodyPr wrap="square" anchor="ctr" anchorCtr="0">
            <a:spAutoFit/>
          </a:bodyPr>
          <a:lstStyle>
            <a:lvl1pPr>
              <a:defRPr sz="1600"/>
            </a:lvl1pPr>
          </a:lstStyle>
          <a:p>
            <a:fld id="{BAFCDE06-9499-4CDF-8320-4A5AA29E4BE2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13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52" y="5747479"/>
            <a:ext cx="6137275" cy="360000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09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46089"/>
            <a:ext cx="6138862" cy="48767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24 February 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367041"/>
            <a:ext cx="8262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852" y="871616"/>
            <a:ext cx="6137275" cy="5267013"/>
          </a:xfr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18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55C-FB0D-423B-9D21-13816E7304A7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2438" y="1749425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48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Green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46089"/>
            <a:ext cx="6138862" cy="42656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DFA848-667D-4E32-97DF-C13C08E97FBA}" type="datetime4">
              <a:rPr lang="en-GB" smtClean="0">
                <a:solidFill>
                  <a:prstClr val="white"/>
                </a:solidFill>
              </a:rPr>
              <a:pPr/>
              <a:t>24 February 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50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(White, Green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46089"/>
            <a:ext cx="6138862" cy="42735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662490" y="6376989"/>
            <a:ext cx="2135187" cy="247012"/>
          </a:xfrm>
        </p:spPr>
        <p:txBody>
          <a:bodyPr/>
          <a:lstStyle/>
          <a:p>
            <a:fld id="{5DB392EB-5F34-4B5C-9A29-076CCEFBA446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0850" y="6376988"/>
            <a:ext cx="4033838" cy="247651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1684" y="6367042"/>
            <a:ext cx="1487817" cy="257597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White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2" y="446401"/>
            <a:ext cx="6137275" cy="42652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751FE-D42B-4194-B01C-30145F829946}" type="datetime4">
              <a:rPr lang="en-GB" smtClean="0">
                <a:solidFill>
                  <a:prstClr val="white"/>
                </a:solidFill>
              </a:rPr>
              <a:pPr/>
              <a:t>24 February 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5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ntents Page">
    <p:bg>
      <p:bgPr>
        <a:solidFill>
          <a:srgbClr val="4D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6480000" cy="5953274"/>
          </a:xfrm>
        </p:spPr>
        <p:txBody>
          <a:bodyPr/>
          <a:lstStyle>
            <a:lvl1pPr marL="0" indent="0"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rgbClr val="34B23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7532688" y="442913"/>
            <a:ext cx="1154112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4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Mid Grey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36" y="446089"/>
            <a:ext cx="6153352" cy="42656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CC339-84B5-4382-9F86-0C5A460FE634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8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46401"/>
            <a:ext cx="6138862" cy="42732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66E02-9421-491B-9AB6-8BF6C31489BC}" type="datetime4">
              <a:rPr lang="en-GB" smtClean="0">
                <a:solidFill>
                  <a:prstClr val="white"/>
                </a:solidFill>
              </a:rPr>
              <a:pPr/>
              <a:t>24 February 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23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ight 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46089"/>
            <a:ext cx="6138862" cy="4265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9299C-4514-44F5-96C3-C956839B48C2}" type="datetime4">
              <a:rPr lang="en-GB" smtClean="0">
                <a:solidFill>
                  <a:prstClr val="white"/>
                </a:solidFill>
              </a:rPr>
              <a:pPr/>
              <a:t>24 February 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7531200" y="4428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85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663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84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9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5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08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 Divi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46087"/>
            <a:ext cx="6142038" cy="4265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49263" y="446089"/>
            <a:ext cx="8243886" cy="1303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92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E0E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33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7434000" y="446400"/>
            <a:ext cx="1260000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935163"/>
            <a:ext cx="4035425" cy="42687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928813"/>
            <a:ext cx="4035424" cy="4271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C53-6DB7-4DFC-AA38-86E695AEA712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24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3600" y="1749425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4D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2658"/>
            <a:ext cx="6480000" cy="6025282"/>
          </a:xfrm>
        </p:spPr>
        <p:txBody>
          <a:bodyPr>
            <a:noAutofit/>
          </a:bodyPr>
          <a:lstStyle>
            <a:lvl1pPr marL="0" indent="0">
              <a:lnSpc>
                <a:spcPct val="103000"/>
              </a:lnSpc>
              <a:spcBef>
                <a:spcPts val="0"/>
              </a:spcBef>
              <a:defRPr sz="3200" b="0">
                <a:solidFill>
                  <a:srgbClr val="FFFFFF"/>
                </a:solidFill>
              </a:defRPr>
            </a:lvl1pPr>
            <a:lvl2pPr marL="0" indent="0">
              <a:lnSpc>
                <a:spcPct val="103000"/>
              </a:lnSpc>
              <a:spcBef>
                <a:spcPts val="0"/>
              </a:spcBef>
              <a:buNone/>
              <a:defRPr sz="3200">
                <a:solidFill>
                  <a:srgbClr val="34B23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7532688" y="442913"/>
            <a:ext cx="1154112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2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928813"/>
            <a:ext cx="4033838" cy="427513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36EB-A884-4109-A37C-9DAC9C1E0964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2489" y="1928814"/>
            <a:ext cx="4035424" cy="42751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24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3600" y="1749425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90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928813"/>
            <a:ext cx="4035425" cy="42719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tabLst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133A-F875-42F9-A82E-F423B94FA29C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24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3600" y="1749425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64075" y="1928813"/>
            <a:ext cx="4033838" cy="42719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772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4" y="1928814"/>
            <a:ext cx="8250236" cy="1308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E360-B418-4EF4-A403-CFD60E9A4D7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2491" y="3405188"/>
            <a:ext cx="4030735" cy="27955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9263" y="3419475"/>
            <a:ext cx="4035425" cy="27813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24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3600" y="1749425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51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664075" y="6376989"/>
            <a:ext cx="2133600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F13AC1-77CF-4F8A-BBE5-303F57FE7694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850" y="6376988"/>
            <a:ext cx="4033838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948" y="6376988"/>
            <a:ext cx="1395277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00" y="442800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3600" y="1749425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07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446238" y="446089"/>
            <a:ext cx="8249295" cy="5749129"/>
            <a:chOff x="443855" y="446087"/>
            <a:chExt cx="8249295" cy="5749129"/>
          </a:xfrm>
        </p:grpSpPr>
        <p:sp>
          <p:nvSpPr>
            <p:cNvPr id="2" name="Rectangle 1"/>
            <p:cNvSpPr/>
            <p:nvPr userDrawn="1"/>
          </p:nvSpPr>
          <p:spPr>
            <a:xfrm>
              <a:off x="450850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2555875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662487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67512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4385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55587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662487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767512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4385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5587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65979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767512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385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55587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62487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767512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664075" y="6376989"/>
            <a:ext cx="2133600" cy="247012"/>
          </a:xfrm>
        </p:spPr>
        <p:txBody>
          <a:bodyPr/>
          <a:lstStyle/>
          <a:p>
            <a:fld id="{141F1A94-1012-4D84-A92F-EB20E475935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0850" y="6376988"/>
            <a:ext cx="4033838" cy="247651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1683" y="6376988"/>
            <a:ext cx="1486230" cy="247651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53600" y="6367041"/>
            <a:ext cx="8262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24" y="446089"/>
            <a:ext cx="126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675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>
      <p:bgPr>
        <a:solidFill>
          <a:srgbClr val="4D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6480000" cy="6025283"/>
          </a:xfrm>
        </p:spPr>
        <p:txBody>
          <a:bodyPr>
            <a:noAutofit/>
          </a:bodyPr>
          <a:lstStyle>
            <a:lvl1pPr marL="0" indent="0">
              <a:lnSpc>
                <a:spcPct val="103000"/>
              </a:lnSpc>
              <a:spcBef>
                <a:spcPts val="0"/>
              </a:spcBef>
              <a:defRPr sz="3200" b="0">
                <a:solidFill>
                  <a:srgbClr val="FFFFFF"/>
                </a:solidFill>
              </a:defRPr>
            </a:lvl1pPr>
            <a:lvl2pPr marL="0" indent="0">
              <a:lnSpc>
                <a:spcPct val="103000"/>
              </a:lnSpc>
              <a:spcBef>
                <a:spcPts val="0"/>
              </a:spcBef>
              <a:buNone/>
              <a:defRPr sz="3200">
                <a:solidFill>
                  <a:srgbClr val="34B23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600" y="6368400"/>
            <a:ext cx="822960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7532688" y="442913"/>
            <a:ext cx="1154112" cy="487363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4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1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bg>
      <p:bgPr>
        <a:solidFill>
          <a:srgbClr val="4D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2658"/>
            <a:ext cx="6480000" cy="6025282"/>
          </a:xfrm>
        </p:spPr>
        <p:txBody>
          <a:bodyPr>
            <a:noAutofit/>
          </a:bodyPr>
          <a:lstStyle>
            <a:lvl1pPr marL="0" indent="0">
              <a:lnSpc>
                <a:spcPct val="103000"/>
              </a:lnSpc>
              <a:spcBef>
                <a:spcPts val="0"/>
              </a:spcBef>
              <a:defRPr sz="3200" b="0">
                <a:solidFill>
                  <a:srgbClr val="FFFFFF"/>
                </a:solidFill>
              </a:defRPr>
            </a:lvl1pPr>
            <a:lvl2pPr marL="0" indent="0">
              <a:lnSpc>
                <a:spcPct val="103000"/>
              </a:lnSpc>
              <a:spcBef>
                <a:spcPts val="0"/>
              </a:spcBef>
              <a:buNone/>
              <a:defRPr sz="3200">
                <a:solidFill>
                  <a:srgbClr val="34B23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600" y="6368400"/>
            <a:ext cx="822960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34B233"/>
                </a:solidFill>
              </a:rPr>
              <a:t>sagecrm.com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7532688" y="442913"/>
            <a:ext cx="1154112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4D4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2658"/>
            <a:ext cx="6480000" cy="6025282"/>
          </a:xfrm>
        </p:spPr>
        <p:txBody>
          <a:bodyPr>
            <a:noAutofit/>
          </a:bodyPr>
          <a:lstStyle>
            <a:lvl1pPr marL="0" indent="0">
              <a:lnSpc>
                <a:spcPct val="103000"/>
              </a:lnSpc>
              <a:spcBef>
                <a:spcPts val="0"/>
              </a:spcBef>
              <a:defRPr sz="3200" b="0">
                <a:solidFill>
                  <a:srgbClr val="FFFFFF"/>
                </a:solidFill>
              </a:defRPr>
            </a:lvl1pPr>
            <a:lvl2pPr marL="0" indent="0">
              <a:lnSpc>
                <a:spcPct val="103000"/>
              </a:lnSpc>
              <a:spcBef>
                <a:spcPts val="0"/>
              </a:spcBef>
              <a:buNone/>
              <a:defRPr sz="3200">
                <a:solidFill>
                  <a:srgbClr val="34B23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7532688" y="442913"/>
            <a:ext cx="1154112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7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, dark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332660"/>
            <a:ext cx="4872038" cy="2196233"/>
          </a:xfrm>
        </p:spPr>
        <p:txBody>
          <a:bodyPr>
            <a:noAutofit/>
          </a:bodyPr>
          <a:lstStyle>
            <a:lvl1pPr marL="0" indent="0">
              <a:lnSpc>
                <a:spcPct val="103000"/>
              </a:lnSpc>
              <a:spcBef>
                <a:spcPts val="0"/>
              </a:spcBef>
              <a:defRPr sz="3200" b="0">
                <a:solidFill>
                  <a:srgbClr val="007F64"/>
                </a:solidFill>
              </a:defRPr>
            </a:lvl1pPr>
            <a:lvl2pPr marL="0" indent="0">
              <a:lnSpc>
                <a:spcPct val="103000"/>
              </a:lnSpc>
              <a:spcBef>
                <a:spcPts val="0"/>
              </a:spcBef>
              <a:buNone/>
              <a:defRPr sz="3200">
                <a:solidFill>
                  <a:srgbClr val="34B23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2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, white logo">
    <p:bg>
      <p:bgPr>
        <a:solidFill>
          <a:srgbClr val="C7C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rgbClr val="4D4F53"/>
          </a:solidFill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and insert picture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2660"/>
            <a:ext cx="4872038" cy="2196233"/>
          </a:xfrm>
        </p:spPr>
        <p:txBody>
          <a:bodyPr>
            <a:noAutofit/>
          </a:bodyPr>
          <a:lstStyle>
            <a:lvl1pPr marL="0" indent="0">
              <a:lnSpc>
                <a:spcPct val="103000"/>
              </a:lnSpc>
              <a:spcBef>
                <a:spcPts val="0"/>
              </a:spcBef>
              <a:defRPr sz="3200" b="0" baseline="0">
                <a:solidFill>
                  <a:srgbClr val="FFFFFF"/>
                </a:solidFill>
              </a:defRPr>
            </a:lvl1pPr>
            <a:lvl2pPr marL="0" indent="0">
              <a:lnSpc>
                <a:spcPct val="103000"/>
              </a:lnSpc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0000" y="332656"/>
            <a:ext cx="4886438" cy="2036075"/>
            <a:chOff x="450000" y="332656"/>
            <a:chExt cx="4886438" cy="203607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0000" y="842963"/>
              <a:ext cx="4879238" cy="0"/>
            </a:xfrm>
            <a:prstGeom prst="line">
              <a:avLst/>
            </a:prstGeom>
            <a:ln w="12700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200" y="1341120"/>
              <a:ext cx="4879238" cy="0"/>
            </a:xfrm>
            <a:prstGeom prst="line">
              <a:avLst/>
            </a:prstGeom>
            <a:ln w="12700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200" y="1854926"/>
              <a:ext cx="4879238" cy="0"/>
            </a:xfrm>
            <a:prstGeom prst="line">
              <a:avLst/>
            </a:prstGeom>
            <a:ln w="12700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7200" y="2368731"/>
              <a:ext cx="4879238" cy="0"/>
            </a:xfrm>
            <a:prstGeom prst="line">
              <a:avLst/>
            </a:prstGeom>
            <a:ln w="12700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" y="332656"/>
              <a:ext cx="4879238" cy="0"/>
            </a:xfrm>
            <a:prstGeom prst="line">
              <a:avLst/>
            </a:prstGeom>
            <a:ln w="12700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7532688" y="442913"/>
            <a:ext cx="1154112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2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F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1919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  <a:lvl3pPr>
              <a:buClr>
                <a:srgbClr val="007F64"/>
              </a:buClr>
              <a:defRPr>
                <a:solidFill>
                  <a:srgbClr val="007F64"/>
                </a:solidFill>
              </a:defRPr>
            </a:lvl3pPr>
            <a:lvl4pPr>
              <a:buClr>
                <a:srgbClr val="007F64"/>
              </a:buClr>
              <a:defRPr>
                <a:solidFill>
                  <a:srgbClr val="007F64"/>
                </a:solidFill>
              </a:defRPr>
            </a:lvl4pPr>
            <a:lvl5pPr>
              <a:buClr>
                <a:srgbClr val="007F64"/>
              </a:buClr>
              <a:defRPr>
                <a:solidFill>
                  <a:srgbClr val="007F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02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388059"/>
            <a:ext cx="6480000" cy="943199"/>
          </a:xfrm>
        </p:spPr>
        <p:txBody>
          <a:bodyPr/>
          <a:lstStyle>
            <a:lvl1pPr>
              <a:defRPr>
                <a:solidFill>
                  <a:srgbClr val="007F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1771" y="2030186"/>
            <a:ext cx="4020400" cy="1943100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007F64"/>
              </a:buClr>
              <a:buFont typeface="Arial" pitchFamily="34" charset="0"/>
              <a:buChar char="–"/>
              <a:defRPr sz="1600" b="0" i="0" baseline="0">
                <a:solidFill>
                  <a:srgbClr val="007F64"/>
                </a:solidFill>
                <a:latin typeface="Arial"/>
                <a:cs typeface="Arial"/>
              </a:defRPr>
            </a:lvl1pPr>
            <a:lvl2pPr marL="285750" indent="-285750">
              <a:buClr>
                <a:srgbClr val="007F64"/>
              </a:buClr>
              <a:buFont typeface="Arial" pitchFamily="34" charset="0"/>
              <a:buChar char="–"/>
              <a:defRPr sz="1600" b="0" i="0" baseline="0">
                <a:solidFill>
                  <a:srgbClr val="007F64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ga-IE" dirty="0" smtClean="0"/>
              <a:t> Click to edit bullet list</a:t>
            </a:r>
          </a:p>
          <a:p>
            <a:pPr lvl="1"/>
            <a:r>
              <a:rPr lang="ga-IE" dirty="0" smtClean="0"/>
              <a:t> 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7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388059"/>
            <a:ext cx="6480000" cy="943199"/>
          </a:xfrm>
        </p:spPr>
        <p:txBody>
          <a:bodyPr/>
          <a:lstStyle>
            <a:lvl1pPr>
              <a:defRPr>
                <a:solidFill>
                  <a:srgbClr val="007F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1771" y="2030186"/>
            <a:ext cx="4020400" cy="1943100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007F64"/>
              </a:buClr>
              <a:buFont typeface="Arial" pitchFamily="34" charset="0"/>
              <a:buChar char="–"/>
              <a:defRPr sz="1600" b="0" i="0" baseline="0">
                <a:solidFill>
                  <a:srgbClr val="007F64"/>
                </a:solidFill>
                <a:latin typeface="Arial"/>
                <a:cs typeface="Arial"/>
              </a:defRPr>
            </a:lvl1pPr>
            <a:lvl2pPr marL="285750" indent="-285750">
              <a:buClr>
                <a:srgbClr val="007F64"/>
              </a:buClr>
              <a:buFont typeface="Arial" pitchFamily="34" charset="0"/>
              <a:buChar char="–"/>
              <a:defRPr sz="1600" b="0" i="0" baseline="0">
                <a:solidFill>
                  <a:srgbClr val="007F64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ga-IE" dirty="0" smtClean="0"/>
              <a:t> Click to edit bullet list</a:t>
            </a:r>
          </a:p>
          <a:p>
            <a:pPr lvl="1"/>
            <a:r>
              <a:rPr lang="ga-IE" dirty="0" smtClean="0"/>
              <a:t> Second level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571" y="2033815"/>
            <a:ext cx="4020400" cy="1943100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007F64"/>
              </a:buClr>
              <a:buFont typeface="Arial" pitchFamily="34" charset="0"/>
              <a:buChar char="–"/>
              <a:defRPr sz="1600" b="0" i="0" baseline="0">
                <a:solidFill>
                  <a:srgbClr val="007F64"/>
                </a:solidFill>
                <a:latin typeface="Arial"/>
                <a:cs typeface="Arial"/>
              </a:defRPr>
            </a:lvl1pPr>
            <a:lvl2pPr marL="285750" indent="-285750">
              <a:buClr>
                <a:srgbClr val="007F64"/>
              </a:buClr>
              <a:buFont typeface="Arial" pitchFamily="34" charset="0"/>
              <a:buChar char="–"/>
              <a:defRPr sz="1600" b="0" i="0" baseline="0">
                <a:solidFill>
                  <a:srgbClr val="007F64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ga-IE" dirty="0" smtClean="0"/>
              <a:t> Click to edit bullet list</a:t>
            </a:r>
          </a:p>
          <a:p>
            <a:pPr lvl="1"/>
            <a:r>
              <a:rPr lang="ga-IE" dirty="0" smtClean="0"/>
              <a:t> 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7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388059"/>
            <a:ext cx="6480000" cy="9431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554"/>
            <a:ext cx="8229600" cy="40386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931034"/>
            <a:ext cx="822960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0000" y="6434055"/>
            <a:ext cx="822960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0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7" r:id="rId4"/>
    <p:sldLayoutId id="2147483660" r:id="rId5"/>
    <p:sldLayoutId id="2147483659" r:id="rId6"/>
    <p:sldLayoutId id="2147483650" r:id="rId7"/>
    <p:sldLayoutId id="2147483664" r:id="rId8"/>
    <p:sldLayoutId id="2147483665" r:id="rId9"/>
    <p:sldLayoutId id="2147483652" r:id="rId10"/>
    <p:sldLayoutId id="2147483654" r:id="rId11"/>
    <p:sldLayoutId id="2147483655" r:id="rId12"/>
    <p:sldLayoutId id="214748366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7F6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Clr>
          <a:srgbClr val="007F64"/>
        </a:buClr>
        <a:buFont typeface="Arial" pitchFamily="34" charset="0"/>
        <a:buChar char="–"/>
        <a:defRPr sz="1600" kern="1200">
          <a:solidFill>
            <a:srgbClr val="007F64"/>
          </a:solidFill>
          <a:latin typeface="+mn-lt"/>
          <a:ea typeface="+mn-ea"/>
          <a:cs typeface="+mn-cs"/>
        </a:defRPr>
      </a:lvl3pPr>
      <a:lvl4pPr marL="358775" indent="-179388" algn="l" defTabSz="914400" rtl="0" eaLnBrk="1" latinLnBrk="0" hangingPunct="1">
        <a:spcBef>
          <a:spcPct val="20000"/>
        </a:spcBef>
        <a:buClr>
          <a:srgbClr val="007F64"/>
        </a:buClr>
        <a:buFont typeface="Arial" pitchFamily="34" charset="0"/>
        <a:buChar char="–"/>
        <a:defRPr sz="1600" kern="1200">
          <a:solidFill>
            <a:srgbClr val="007F64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spcBef>
          <a:spcPct val="20000"/>
        </a:spcBef>
        <a:buClr>
          <a:srgbClr val="007F64"/>
        </a:buClr>
        <a:buFont typeface="Arial" pitchFamily="34" charset="0"/>
        <a:buChar char="–"/>
        <a:defRPr sz="1600" kern="1200">
          <a:solidFill>
            <a:srgbClr val="007F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3" y="446089"/>
            <a:ext cx="8243886" cy="1303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63" y="1928813"/>
            <a:ext cx="8243886" cy="4271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2490" y="6376989"/>
            <a:ext cx="2135187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24 February 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850" y="6376988"/>
            <a:ext cx="4033838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4432" y="6376988"/>
            <a:ext cx="1503483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kern="1200" spc="-5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3603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8888" indent="-3587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kb.mailchimp.com/accounts/management/about-api-keys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idocs.mailchimp.com/api/2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sagecrm.com/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sagecrm.com/user_community/m/sage_crm_73_documentation/27490.aspx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hyperlink" Target="http://www.slideshare.net/SageCRMOfficial" TargetMode="External"/><Relationship Id="rId18" Type="http://schemas.openxmlformats.org/officeDocument/2006/relationships/image" Target="../media/image46.jpg"/><Relationship Id="rId3" Type="http://schemas.openxmlformats.org/officeDocument/2006/relationships/hyperlink" Target="https://community.sagecrm.com/" TargetMode="External"/><Relationship Id="rId7" Type="http://schemas.openxmlformats.org/officeDocument/2006/relationships/hyperlink" Target="https://plus.google.com/+SagecrmOfficial/posts" TargetMode="External"/><Relationship Id="rId12" Type="http://schemas.openxmlformats.org/officeDocument/2006/relationships/image" Target="../media/image43.jpg"/><Relationship Id="rId17" Type="http://schemas.openxmlformats.org/officeDocument/2006/relationships/hyperlink" Target="http://www.youtube.com/wwwSageCRMcom" TargetMode="External"/><Relationship Id="rId2" Type="http://schemas.openxmlformats.org/officeDocument/2006/relationships/hyperlink" Target="http://www.sagecrm.com/" TargetMode="External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jpg"/><Relationship Id="rId11" Type="http://schemas.openxmlformats.org/officeDocument/2006/relationships/hyperlink" Target="https://www.pinterest.com/sagecrm" TargetMode="External"/><Relationship Id="rId5" Type="http://schemas.openxmlformats.org/officeDocument/2006/relationships/hyperlink" Target="http://www.facebook.com/pages/Sage-CRM/108807852481665" TargetMode="External"/><Relationship Id="rId15" Type="http://schemas.openxmlformats.org/officeDocument/2006/relationships/hyperlink" Target="https://twitter.com/SageCRM" TargetMode="External"/><Relationship Id="rId10" Type="http://schemas.openxmlformats.org/officeDocument/2006/relationships/image" Target="../media/image42.jpg"/><Relationship Id="rId4" Type="http://schemas.openxmlformats.org/officeDocument/2006/relationships/image" Target="../media/image39.jpg"/><Relationship Id="rId9" Type="http://schemas.openxmlformats.org/officeDocument/2006/relationships/hyperlink" Target="http://www.linkedin.com/groups?mostPopular=&amp;gid=1810726" TargetMode="External"/><Relationship Id="rId1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265324"/>
            <a:ext cx="6480000" cy="3618121"/>
          </a:xfrm>
        </p:spPr>
        <p:txBody>
          <a:bodyPr/>
          <a:lstStyle/>
          <a:p>
            <a:r>
              <a:rPr lang="en-US" sz="4000" dirty="0" smtClean="0"/>
              <a:t>Sage CRM 7.3</a:t>
            </a:r>
            <a:endParaRPr lang="en-US" sz="4000" dirty="0"/>
          </a:p>
          <a:p>
            <a:pPr lvl="1"/>
            <a:endParaRPr lang="en-GB" b="1" dirty="0" smtClean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Eoin Shanley</a:t>
            </a:r>
          </a:p>
          <a:p>
            <a:pPr lvl="2"/>
            <a:r>
              <a:rPr lang="en-GB" smtClean="0">
                <a:solidFill>
                  <a:schemeClr val="tx1"/>
                </a:solidFill>
              </a:rPr>
              <a:t>17 February </a:t>
            </a:r>
            <a:r>
              <a:rPr lang="en-GB" dirty="0" smtClean="0">
                <a:solidFill>
                  <a:schemeClr val="tx1"/>
                </a:solidFill>
              </a:rPr>
              <a:t>2015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199" y="460800"/>
            <a:ext cx="6480000" cy="910800"/>
          </a:xfrm>
        </p:spPr>
        <p:txBody>
          <a:bodyPr>
            <a:normAutofit/>
          </a:bodyPr>
          <a:lstStyle/>
          <a:p>
            <a:r>
              <a:rPr lang="en-GB" sz="4000" spc="-150" dirty="0" smtClean="0"/>
              <a:t>Sage CRM Bootcamp 2015</a:t>
            </a:r>
            <a:endParaRPr lang="en-GB" sz="4000" spc="-150" dirty="0"/>
          </a:p>
        </p:txBody>
      </p:sp>
    </p:spTree>
    <p:extLst>
      <p:ext uri="{BB962C8B-B14F-4D97-AF65-F5344CB8AC3E}">
        <p14:creationId xmlns:p14="http://schemas.microsoft.com/office/powerpoint/2010/main" val="35458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</a:t>
            </a:r>
            <a:br>
              <a:rPr lang="en-GB" dirty="0" smtClean="0"/>
            </a:br>
            <a:r>
              <a:rPr lang="en-GB" dirty="0" smtClean="0">
                <a:solidFill>
                  <a:srgbClr val="34B233"/>
                </a:solidFill>
              </a:rPr>
              <a:t>MailChimp Integration</a:t>
            </a:r>
            <a:endParaRPr lang="en-IE" dirty="0">
              <a:solidFill>
                <a:srgbClr val="34B23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08083" y="2792597"/>
            <a:ext cx="1562100" cy="0"/>
          </a:xfrm>
          <a:prstGeom prst="line">
            <a:avLst/>
          </a:prstGeom>
          <a:ln w="38100" cap="rnd">
            <a:solidFill>
              <a:srgbClr val="9A9B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27508" y="2792597"/>
            <a:ext cx="1562100" cy="0"/>
          </a:xfrm>
          <a:prstGeom prst="line">
            <a:avLst/>
          </a:prstGeom>
          <a:ln w="38100" cap="rnd">
            <a:solidFill>
              <a:srgbClr val="9A9B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69068" y="2140136"/>
            <a:ext cx="1315341" cy="1315341"/>
          </a:xfrm>
          <a:prstGeom prst="ellipse">
            <a:avLst/>
          </a:prstGeom>
          <a:solidFill>
            <a:srgbClr val="34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979701" y="2598057"/>
            <a:ext cx="127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Foco" panose="020B0504050202020203" pitchFamily="34" charset="0"/>
              </a:rPr>
              <a:t>Sage </a:t>
            </a:r>
            <a:r>
              <a:rPr lang="en-US" dirty="0" smtClean="0">
                <a:solidFill>
                  <a:schemeClr val="bg1"/>
                </a:solidFill>
                <a:latin typeface="Foco" panose="020B0504050202020203" pitchFamily="34" charset="0"/>
              </a:rPr>
              <a:t>CRM</a:t>
            </a:r>
            <a:endParaRPr lang="en-IE" dirty="0">
              <a:solidFill>
                <a:schemeClr val="bg1"/>
              </a:solidFill>
              <a:latin typeface="Foco" panose="020B0504050202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27334" y="2149661"/>
            <a:ext cx="1315342" cy="1315342"/>
          </a:xfrm>
          <a:prstGeom prst="ellipse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57" y="2320871"/>
            <a:ext cx="839881" cy="9238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72861" y="2149661"/>
            <a:ext cx="1315341" cy="1315341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88" y="2250061"/>
            <a:ext cx="235582" cy="221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88" y="3157679"/>
            <a:ext cx="235582" cy="221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37" y="2683276"/>
            <a:ext cx="235582" cy="221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01" y="2683276"/>
            <a:ext cx="235582" cy="221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46" y="2403319"/>
            <a:ext cx="235582" cy="221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30" y="2990762"/>
            <a:ext cx="235582" cy="221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91" y="2990762"/>
            <a:ext cx="235582" cy="221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7" y="2403319"/>
            <a:ext cx="235582" cy="2216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4986" y="3934458"/>
            <a:ext cx="7812577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Push Sage CRM contacts into MailChimp 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Quickly and easily create new targeted email marketing campaigns in Sage CRM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Send the campaign and automatically add a communication record to the relevant records in Sage CRM</a:t>
            </a:r>
            <a:endParaRPr lang="en-IE" sz="140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View a list of sent MailChimp campaigns in Sage CRM and gain valuable insight into the results - opens, clicks, bounces and more</a:t>
            </a:r>
            <a:endParaRPr lang="en-IE" sz="140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Segment lists and create groups based on responses for future campaigns</a:t>
            </a:r>
            <a:endParaRPr lang="en-IE" sz="1400" dirty="0">
              <a:solidFill>
                <a:srgbClr val="007F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3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32" cy="6871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chemeClr val="bg1"/>
                </a:solidFill>
              </a:rPr>
              <a:t>sagecrm.com</a:t>
            </a:r>
            <a:endParaRPr lang="en-IE" b="0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-1101698" y="668165"/>
            <a:ext cx="6096000" cy="1216397"/>
          </a:xfrm>
          <a:prstGeom prst="roundRect">
            <a:avLst>
              <a:gd name="adj" fmla="val 10774"/>
            </a:avLst>
          </a:prstGeom>
          <a:solidFill>
            <a:srgbClr val="34B2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786446"/>
            <a:ext cx="4872038" cy="2196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3000"/>
              </a:lnSpc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The new look for Sage CRM 7.3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Contemporary Theme &amp; Branding updates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394954"/>
            <a:ext cx="7878410" cy="3463798"/>
          </a:xfrm>
        </p:spPr>
        <p:txBody>
          <a:bodyPr>
            <a:normAutofit/>
          </a:bodyPr>
          <a:lstStyle/>
          <a:p>
            <a:r>
              <a:rPr lang="en-IE" sz="2400" dirty="0" smtClean="0"/>
              <a:t>Installer &amp; login screen updated</a:t>
            </a:r>
          </a:p>
          <a:p>
            <a:r>
              <a:rPr lang="en-GB" sz="2400" dirty="0" smtClean="0"/>
              <a:t>New desktop shortcut icon</a:t>
            </a:r>
            <a:endParaRPr lang="en-IE" sz="2400" dirty="0"/>
          </a:p>
          <a:p>
            <a:r>
              <a:rPr lang="en-IE" sz="2400" dirty="0" smtClean="0"/>
              <a:t>Left hand navigation moved to top of the screen &amp; split into 2 sections</a:t>
            </a:r>
            <a:endParaRPr lang="en-IE" sz="2400" dirty="0"/>
          </a:p>
          <a:p>
            <a:r>
              <a:rPr lang="en-GB" sz="2400" dirty="0" smtClean="0"/>
              <a:t>Workflow and action buttons re-styled</a:t>
            </a:r>
          </a:p>
          <a:p>
            <a:r>
              <a:rPr lang="en-IE" sz="2400" dirty="0" smtClean="0"/>
              <a:t>Admin area icons updated</a:t>
            </a:r>
            <a:endParaRPr lang="en-IE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08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Differences between Cloud &amp; On-Premise</a:t>
            </a:r>
            <a:endParaRPr lang="en-I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1847118"/>
              </p:ext>
            </p:extLst>
          </p:nvPr>
        </p:nvGraphicFramePr>
        <p:xfrm>
          <a:off x="-1" y="2054011"/>
          <a:ext cx="4481565" cy="408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1976505"/>
              </p:ext>
            </p:extLst>
          </p:nvPr>
        </p:nvGraphicFramePr>
        <p:xfrm>
          <a:off x="4250329" y="2088304"/>
          <a:ext cx="4451543" cy="405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48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4B228B-3B25-4428-BE91-8969FD6E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94B228B-3B25-4428-BE91-8969FD6E1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D664EF-7745-4059-8EFF-E1C4757AD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3DD664EF-7745-4059-8EFF-E1C4757AD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E5A89D-8A3E-41DA-A143-662B6F11F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4FE5A89D-8A3E-41DA-A143-662B6F11F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B1907-0959-4D65-AF77-E66EE2BD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D88B1907-0959-4D65-AF77-E66EE2BDF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0B090-DA9A-4E14-8697-6A01D3D0A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9D0B090-DA9A-4E14-8697-6A01D3D0A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DEF92B-DB45-45F3-AAE2-4ED5BF1FD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C8DEF92B-DB45-45F3-AAE2-4ED5BF1FD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577DF-0C97-4027-92D0-54A88CF7F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11577DF-0C97-4027-92D0-54A88CF7F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34C448-7C23-4C77-9484-5BCDD71C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E834C448-7C23-4C77-9484-5BCDD71C9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8B870-F8D3-43D2-B102-6327AAE53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8FB8B870-F8D3-43D2-B102-6327AAE53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76C90-DF9F-4C37-81B4-2480667D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E276C90-DF9F-4C37-81B4-2480667D8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237508-8F32-4014-A3BD-FD3734936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3C237508-8F32-4014-A3BD-FD3734936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A36D6B-37AE-44EF-9A2B-B5CCC5DAC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31A36D6B-37AE-44EF-9A2B-B5CCC5DAC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Theme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Contemporary Theme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6"/>
            <a:ext cx="8117753" cy="3761265"/>
          </a:xfrm>
        </p:spPr>
        <p:txBody>
          <a:bodyPr>
            <a:normAutofit/>
          </a:bodyPr>
          <a:lstStyle/>
          <a:p>
            <a:r>
              <a:rPr lang="en-GB" sz="2400" dirty="0"/>
              <a:t>Optional User Interface theme for existing Sage CRM customers (Upgrades)</a:t>
            </a:r>
          </a:p>
          <a:p>
            <a:r>
              <a:rPr lang="en-GB" sz="2400" dirty="0"/>
              <a:t>Default theme for new Sage CRM </a:t>
            </a:r>
            <a:r>
              <a:rPr lang="en-GB" sz="2400" dirty="0" smtClean="0"/>
              <a:t>customers</a:t>
            </a:r>
          </a:p>
          <a:p>
            <a:r>
              <a:rPr lang="en-GB" sz="2400" dirty="0" smtClean="0"/>
              <a:t>New </a:t>
            </a:r>
            <a:r>
              <a:rPr lang="en-GB" sz="2400" dirty="0" err="1"/>
              <a:t>css</a:t>
            </a:r>
            <a:r>
              <a:rPr lang="en-GB" sz="2400" dirty="0"/>
              <a:t> file: </a:t>
            </a:r>
            <a:r>
              <a:rPr lang="en-GB" sz="2400" dirty="0" err="1" smtClean="0"/>
              <a:t>WWWRoot</a:t>
            </a:r>
            <a:r>
              <a:rPr lang="en-GB" sz="2400" dirty="0" smtClean="0"/>
              <a:t>\Themes\ergonomic.css</a:t>
            </a:r>
          </a:p>
          <a:p>
            <a:r>
              <a:rPr lang="en-GB" sz="2400" dirty="0"/>
              <a:t>Some client side customisations may need to be tweaked by BPs to work with new theme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Make sure you are using a supported browser (e.g. IE11 with compatibility mode turned </a:t>
            </a:r>
            <a:r>
              <a:rPr lang="en-GB" sz="2400" b="1" u="sng" dirty="0" smtClean="0"/>
              <a:t>off</a:t>
            </a:r>
            <a:r>
              <a:rPr lang="en-GB" sz="2400" dirty="0" smtClean="0"/>
              <a:t>)</a:t>
            </a:r>
            <a:endParaRPr lang="en-GB" sz="2400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10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Contemporary UI Theme - Demo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0662"/>
            <a:ext cx="6449961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Upgrade tips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7"/>
            <a:ext cx="7415997" cy="3956018"/>
          </a:xfrm>
        </p:spPr>
        <p:txBody>
          <a:bodyPr>
            <a:normAutofit/>
          </a:bodyPr>
          <a:lstStyle/>
          <a:p>
            <a:r>
              <a:rPr lang="en-GB" dirty="0" smtClean="0"/>
              <a:t>Customisations that use client side scripting to directly manipulate the HTML DOM (document object model) are most likely to be affected</a:t>
            </a:r>
          </a:p>
          <a:p>
            <a:endParaRPr lang="en-GB" dirty="0" smtClean="0"/>
          </a:p>
          <a:p>
            <a:r>
              <a:rPr lang="en-GB" dirty="0" smtClean="0"/>
              <a:t>In particular:</a:t>
            </a:r>
            <a:endParaRPr lang="en-GB" dirty="0"/>
          </a:p>
          <a:p>
            <a:pPr lvl="4"/>
            <a:r>
              <a:rPr lang="en-GB" dirty="0" smtClean="0"/>
              <a:t>Buttons &amp; workflow actions (icons removed)</a:t>
            </a:r>
          </a:p>
          <a:p>
            <a:pPr lvl="4"/>
            <a:r>
              <a:rPr lang="en-GB" dirty="0" smtClean="0"/>
              <a:t>Left menu (removed)</a:t>
            </a:r>
          </a:p>
          <a:p>
            <a:pPr lvl="4"/>
            <a:r>
              <a:rPr lang="en-GB" dirty="0" smtClean="0"/>
              <a:t>Page structure (logo area etc)</a:t>
            </a:r>
          </a:p>
          <a:p>
            <a:endParaRPr lang="en-GB" dirty="0"/>
          </a:p>
          <a:p>
            <a:r>
              <a:rPr lang="en-GB" dirty="0" smtClean="0"/>
              <a:t>Use the Client side API whenever there is a method that meets your requirements – ask us if there isn’t one!</a:t>
            </a:r>
          </a:p>
        </p:txBody>
      </p:sp>
    </p:spTree>
    <p:extLst>
      <p:ext uri="{BB962C8B-B14F-4D97-AF65-F5344CB8AC3E}">
        <p14:creationId xmlns:p14="http://schemas.microsoft.com/office/powerpoint/2010/main" val="41338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" y="0"/>
            <a:ext cx="9143998" cy="685799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-1101698" y="3587670"/>
            <a:ext cx="6096000" cy="1446243"/>
          </a:xfrm>
          <a:prstGeom prst="roundRect">
            <a:avLst>
              <a:gd name="adj" fmla="val 10774"/>
            </a:avLst>
          </a:prstGeom>
          <a:solidFill>
            <a:srgbClr val="34B2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05951"/>
            <a:ext cx="4872038" cy="219623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 new choice for your email marketing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1" y="2133696"/>
            <a:ext cx="5222019" cy="4050287"/>
          </a:xfrm>
        </p:spPr>
        <p:txBody>
          <a:bodyPr>
            <a:normAutofit/>
          </a:bodyPr>
          <a:lstStyle/>
          <a:p>
            <a:r>
              <a:rPr lang="en-GB" dirty="0" smtClean="0"/>
              <a:t>Why MailChimp?</a:t>
            </a:r>
          </a:p>
          <a:p>
            <a:pPr lvl="4"/>
            <a:r>
              <a:rPr lang="en-GB" dirty="0" smtClean="0"/>
              <a:t>MailChimp is specifically requested more than any other provider</a:t>
            </a:r>
          </a:p>
          <a:p>
            <a:pPr lvl="4"/>
            <a:r>
              <a:rPr lang="en-GB" dirty="0" smtClean="0"/>
              <a:t>Their pricing is competitive &amp; transparent</a:t>
            </a:r>
          </a:p>
          <a:p>
            <a:pPr lvl="4"/>
            <a:r>
              <a:rPr lang="en-GB" dirty="0" smtClean="0"/>
              <a:t>They provide a free subscription: up to 12,000 emails to 2,000 subscribers per month</a:t>
            </a:r>
          </a:p>
          <a:p>
            <a:pPr lvl="4"/>
            <a:r>
              <a:rPr lang="en-GB" dirty="0" smtClean="0"/>
              <a:t>No expiring trial or credit card required for free subscription</a:t>
            </a:r>
          </a:p>
          <a:p>
            <a:pPr lvl="4"/>
            <a:r>
              <a:rPr lang="en-GB" dirty="0" smtClean="0"/>
              <a:t>They have a robust, well documented and rich API</a:t>
            </a:r>
          </a:p>
          <a:p>
            <a:pPr lvl="3"/>
            <a:endParaRPr lang="en-GB" i="1" dirty="0"/>
          </a:p>
          <a:p>
            <a:r>
              <a:rPr lang="en-GB" dirty="0" smtClean="0"/>
              <a:t>The MailChimp integration is a offered as an alternative choice – </a:t>
            </a:r>
            <a:r>
              <a:rPr lang="en-GB" dirty="0" err="1" smtClean="0"/>
              <a:t>SwiftPage</a:t>
            </a:r>
            <a:r>
              <a:rPr lang="en-GB" dirty="0" smtClean="0"/>
              <a:t> is still an option for customers with more advanced requirements</a:t>
            </a:r>
          </a:p>
        </p:txBody>
      </p:sp>
      <p:pic>
        <p:nvPicPr>
          <p:cNvPr id="4" name="Picture 2" descr="http://static.mailchimp.com/web/brand-assets/Freddie_OG.png?_ga=1.234436183.811404991.14156379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24" y="1204798"/>
            <a:ext cx="1688906" cy="18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79" y="3473018"/>
            <a:ext cx="2286001" cy="2714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04" y="3982065"/>
            <a:ext cx="2156411" cy="2714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6"/>
            <a:ext cx="8050061" cy="384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Overview: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Configuration requires only 2 fields to be populated in the administration area</a:t>
            </a:r>
          </a:p>
          <a:p>
            <a:r>
              <a:rPr lang="en-GB" dirty="0" smtClean="0"/>
              <a:t>Sync Company, Lead &amp; Person records to a MailChimp “master list”</a:t>
            </a:r>
          </a:p>
          <a:p>
            <a:r>
              <a:rPr lang="en-GB" dirty="0" smtClean="0"/>
              <a:t>Create segments of this list based on Sage CRM Search results</a:t>
            </a:r>
          </a:p>
          <a:p>
            <a:r>
              <a:rPr lang="en-GB" dirty="0" smtClean="0"/>
              <a:t>Create campaigns in Sage CRM and select a segment</a:t>
            </a:r>
          </a:p>
          <a:p>
            <a:pPr lvl="4"/>
            <a:r>
              <a:rPr lang="en-GB" dirty="0" smtClean="0"/>
              <a:t>Campaigns are stored as a communication in Sage CRM</a:t>
            </a:r>
          </a:p>
          <a:p>
            <a:r>
              <a:rPr lang="en-GB" dirty="0" smtClean="0"/>
              <a:t>View the campaign statistics in Sage CRM – results </a:t>
            </a:r>
            <a:r>
              <a:rPr lang="en-GB" smtClean="0"/>
              <a:t>updated automatically, </a:t>
            </a:r>
            <a:r>
              <a:rPr lang="en-GB" dirty="0" smtClean="0"/>
              <a:t>or can be refreshed manually</a:t>
            </a:r>
          </a:p>
          <a:p>
            <a:pPr lvl="4"/>
            <a:r>
              <a:rPr lang="en-GB" dirty="0" smtClean="0"/>
              <a:t>Create groups based on the results</a:t>
            </a:r>
          </a:p>
          <a:p>
            <a:pPr lvl="4"/>
            <a:r>
              <a:rPr lang="en-GB" dirty="0" smtClean="0"/>
              <a:t>Opt-outs have mail preferences updated automatically</a:t>
            </a:r>
          </a:p>
        </p:txBody>
      </p:sp>
      <p:pic>
        <p:nvPicPr>
          <p:cNvPr id="4" name="Picture 2" descr="http://static.mailchimp.com/web/brand-assets/Freddie_OG.png?_ga=1.234436183.811404991.14156379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24" y="1204798"/>
            <a:ext cx="1688906" cy="18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328354"/>
              </p:ext>
            </p:extLst>
          </p:nvPr>
        </p:nvGraphicFramePr>
        <p:xfrm>
          <a:off x="470064" y="894252"/>
          <a:ext cx="6480176" cy="488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42"/>
                <a:gridCol w="5949234"/>
              </a:tblGrid>
              <a:tr h="288833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Agenda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Sage CRM 7.3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1.2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Business Accelerators</a:t>
                      </a:r>
                      <a:endParaRPr lang="en-IE" sz="1600" b="0" kern="1200" dirty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GB" sz="1600" b="0" kern="1200" dirty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Mobile Web</a:t>
                      </a:r>
                      <a:endParaRPr lang="en-IE" sz="1600" b="0" kern="1200" dirty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en-GB" sz="1600" b="0" kern="1200" dirty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Sage CRM for iPhone &amp; Android</a:t>
                      </a:r>
                      <a:endParaRPr lang="en-IE" sz="1600" b="0" kern="1200" dirty="0" smtClean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en-GB" sz="1600" b="0" kern="1200" dirty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New UI Theme</a:t>
                      </a:r>
                      <a:endParaRPr lang="en-IE" sz="1600" b="0" kern="1200" dirty="0" smtClean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04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1.6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MailChimp Integration</a:t>
                      </a:r>
                      <a:endParaRPr lang="en-IE" sz="1600" b="0" kern="1200" dirty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04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1.7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Enhancements</a:t>
                      </a:r>
                      <a:endParaRPr lang="en-IE" sz="1600" b="0" kern="1200" dirty="0">
                        <a:solidFill>
                          <a:srgbClr val="34B2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2.0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New UI Theme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2.1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What’s new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2.2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Differences between Cloud &amp; On-Premise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2.3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Upgrade tips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3.0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MailChimp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3.1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Why MailChimp?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3.2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Using the integration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4.0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Enhancements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4.1</a:t>
                      </a:r>
                      <a:endParaRPr lang="en-GB" sz="1600" b="0" dirty="0">
                        <a:solidFill>
                          <a:srgbClr val="34B23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34B233"/>
                          </a:solidFill>
                        </a:rPr>
                        <a:t>Product enhancements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endParaRPr lang="en-GB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Other release notes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  <a:endParaRPr lang="en-GB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9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>
                <a:solidFill>
                  <a:srgbClr val="34B233"/>
                </a:solidFill>
              </a:rPr>
              <a:t>MailChimp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028189"/>
            <a:ext cx="8402599" cy="4384334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Step by step instructions available in the “What’s New” guide &amp; help files.</a:t>
            </a:r>
          </a:p>
          <a:p>
            <a:r>
              <a:rPr lang="en-GB" sz="2000" dirty="0"/>
              <a:t>Every hour, data from all campaigns is synchronized from </a:t>
            </a:r>
            <a:r>
              <a:rPr lang="en-GB" sz="2000" dirty="0" err="1"/>
              <a:t>MailChimp</a:t>
            </a:r>
            <a:r>
              <a:rPr lang="en-GB" sz="2000" dirty="0"/>
              <a:t> to Sage CRM so you can see updated statistics about recipient interaction with your campaign emails. </a:t>
            </a:r>
            <a:endParaRPr lang="en-GB" sz="2000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000" b="1" dirty="0" smtClean="0"/>
              <a:t>My </a:t>
            </a:r>
            <a:r>
              <a:rPr lang="en-GB" sz="2000" b="1" dirty="0"/>
              <a:t>CRM | </a:t>
            </a:r>
            <a:r>
              <a:rPr lang="en-GB" sz="2000" b="1" dirty="0" err="1"/>
              <a:t>MailChimp</a:t>
            </a:r>
            <a:r>
              <a:rPr lang="en-GB" sz="2000" b="1" dirty="0"/>
              <a:t> Campaigns</a:t>
            </a:r>
            <a:r>
              <a:rPr lang="en-GB" sz="20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err="1" smtClean="0"/>
              <a:t>MailChimp</a:t>
            </a:r>
            <a:r>
              <a:rPr lang="en-GB" sz="2000" dirty="0" smtClean="0"/>
              <a:t> Terms:</a:t>
            </a:r>
          </a:p>
          <a:p>
            <a:r>
              <a:rPr lang="en-GB" sz="2000" dirty="0"/>
              <a:t>API Key: Key for setting up an integration with </a:t>
            </a:r>
            <a:r>
              <a:rPr lang="en-GB" sz="2000" dirty="0" err="1"/>
              <a:t>MailChimp</a:t>
            </a:r>
            <a:r>
              <a:rPr lang="en-GB" sz="2000" dirty="0"/>
              <a:t> </a:t>
            </a:r>
            <a:r>
              <a:rPr lang="en-GB" sz="2000" dirty="0">
                <a:hlinkClick r:id="rId2"/>
              </a:rPr>
              <a:t>http://kb.mailchimp.com/accounts/management/about-api-keys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Global List: This is the master list of Contacts in </a:t>
            </a:r>
            <a:r>
              <a:rPr lang="en-GB" sz="2000" dirty="0" err="1" smtClean="0"/>
              <a:t>MailChimp</a:t>
            </a:r>
            <a:r>
              <a:rPr lang="en-GB" sz="2000" dirty="0" smtClean="0"/>
              <a:t> that emails can be sent to</a:t>
            </a:r>
          </a:p>
          <a:p>
            <a:r>
              <a:rPr lang="en-GB" sz="2000" dirty="0" smtClean="0"/>
              <a:t>Segment: This corresponds to a group in CRM and is a subset of the Global List in </a:t>
            </a:r>
            <a:r>
              <a:rPr lang="en-GB" sz="2000" dirty="0" err="1" smtClean="0"/>
              <a:t>MailChimp</a:t>
            </a:r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48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Configuration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7"/>
            <a:ext cx="8402599" cy="395058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Set up </a:t>
            </a:r>
            <a:r>
              <a:rPr lang="en-GB" sz="2000" dirty="0" err="1" smtClean="0"/>
              <a:t>MailChimp</a:t>
            </a:r>
            <a:r>
              <a:rPr lang="en-GB" sz="2000" dirty="0" smtClean="0"/>
              <a:t> Integration in CRM in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Administration </a:t>
            </a:r>
            <a:r>
              <a:rPr lang="en-GB" sz="2000" b="1" dirty="0"/>
              <a:t>| Email and Documents | </a:t>
            </a:r>
            <a:r>
              <a:rPr lang="en-GB" sz="2000" b="1" dirty="0" err="1"/>
              <a:t>MailChimp</a:t>
            </a:r>
            <a:r>
              <a:rPr lang="en-GB" sz="2000" b="1" dirty="0"/>
              <a:t> Integration</a:t>
            </a:r>
            <a:r>
              <a:rPr lang="en-GB" sz="2000" dirty="0"/>
              <a:t>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Follow the on screen instructions to create an account and generate:</a:t>
            </a:r>
          </a:p>
          <a:p>
            <a:pPr lvl="5"/>
            <a:r>
              <a:rPr lang="en-GB" b="1" dirty="0" err="1">
                <a:solidFill>
                  <a:srgbClr val="007F64"/>
                </a:solidFill>
                <a:latin typeface="Arial"/>
                <a:cs typeface="Arial"/>
              </a:rPr>
              <a:t>MailChimp</a:t>
            </a:r>
            <a:r>
              <a:rPr lang="en-GB" b="1" dirty="0">
                <a:solidFill>
                  <a:srgbClr val="007F64"/>
                </a:solidFill>
                <a:latin typeface="Arial"/>
                <a:cs typeface="Arial"/>
              </a:rPr>
              <a:t> API Key</a:t>
            </a:r>
          </a:p>
          <a:p>
            <a:pPr lvl="5"/>
            <a:r>
              <a:rPr lang="en-GB" b="1" dirty="0" err="1">
                <a:solidFill>
                  <a:srgbClr val="007F64"/>
                </a:solidFill>
                <a:latin typeface="Arial"/>
                <a:cs typeface="Arial"/>
              </a:rPr>
              <a:t>MailChimp</a:t>
            </a:r>
            <a:r>
              <a:rPr lang="en-GB" b="1" dirty="0">
                <a:solidFill>
                  <a:srgbClr val="007F64"/>
                </a:solidFill>
                <a:latin typeface="Arial"/>
                <a:cs typeface="Arial"/>
              </a:rPr>
              <a:t> List ID</a:t>
            </a:r>
          </a:p>
          <a:p>
            <a:r>
              <a:rPr lang="en-GB" sz="2000" dirty="0"/>
              <a:t>Configuration settings available in </a:t>
            </a:r>
            <a:r>
              <a:rPr lang="en-GB" sz="2000" dirty="0" err="1"/>
              <a:t>Custom_SysParams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nsolas"/>
              </a:rPr>
              <a:t>select</a:t>
            </a:r>
            <a:r>
              <a:rPr lang="en-GB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2000" dirty="0">
                <a:solidFill>
                  <a:srgbClr val="808080"/>
                </a:solidFill>
                <a:latin typeface="Consolas"/>
              </a:rPr>
              <a:t>*</a:t>
            </a:r>
            <a:r>
              <a:rPr lang="en-GB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GB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2000" dirty="0" err="1">
                <a:solidFill>
                  <a:srgbClr val="008080"/>
                </a:solidFill>
                <a:latin typeface="Consolas"/>
              </a:rPr>
              <a:t>Custom_SysParams</a:t>
            </a:r>
            <a:r>
              <a:rPr lang="en-GB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GB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2000" dirty="0" err="1">
                <a:solidFill>
                  <a:srgbClr val="008080"/>
                </a:solidFill>
                <a:latin typeface="Consolas"/>
              </a:rPr>
              <a:t>Parm_Name</a:t>
            </a:r>
            <a:r>
              <a:rPr lang="en-GB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2000" dirty="0">
                <a:solidFill>
                  <a:srgbClr val="808080"/>
                </a:solidFill>
                <a:latin typeface="Consolas"/>
              </a:rPr>
              <a:t>like</a:t>
            </a:r>
            <a:r>
              <a:rPr lang="en-GB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nsolas"/>
              </a:rPr>
              <a:t>'%</a:t>
            </a:r>
            <a:r>
              <a:rPr lang="en-GB" sz="2000" dirty="0" err="1">
                <a:solidFill>
                  <a:srgbClr val="FF0000"/>
                </a:solidFill>
                <a:latin typeface="Consolas"/>
              </a:rPr>
              <a:t>MailChimp</a:t>
            </a:r>
            <a:r>
              <a:rPr lang="en-GB" sz="2000" dirty="0">
                <a:solidFill>
                  <a:srgbClr val="FF0000"/>
                </a:solidFill>
                <a:latin typeface="Consolas"/>
              </a:rPr>
              <a:t>%'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851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– Custom </a:t>
            </a:r>
            <a:r>
              <a:rPr lang="en-GB" dirty="0" err="1" smtClean="0">
                <a:solidFill>
                  <a:srgbClr val="34B233"/>
                </a:solidFill>
              </a:rPr>
              <a:t>SysParams</a:t>
            </a:r>
            <a:endParaRPr lang="en-GB" sz="2900" dirty="0">
              <a:solidFill>
                <a:srgbClr val="34B23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6692"/>
            <a:ext cx="6048672" cy="351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– changes to DB tables</a:t>
            </a:r>
            <a:endParaRPr lang="en-GB" sz="2900" dirty="0">
              <a:solidFill>
                <a:srgbClr val="34B2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47884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columns added to  : </a:t>
            </a:r>
            <a:r>
              <a:rPr lang="en-GB" dirty="0" err="1" smtClean="0"/>
              <a:t>EmarketingAccount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EmAc_EmarketingProvider</a:t>
            </a:r>
            <a:endParaRPr lang="en-GB" dirty="0" smtClean="0"/>
          </a:p>
          <a:p>
            <a:r>
              <a:rPr lang="en-GB" dirty="0" err="1" smtClean="0"/>
              <a:t>EmAc_MailchimpKey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7" y="3631685"/>
            <a:ext cx="834807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7" y="4869160"/>
            <a:ext cx="48291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724128" y="4031198"/>
            <a:ext cx="3128092" cy="83796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/>
          <p:cNvSpPr/>
          <p:nvPr/>
        </p:nvSpPr>
        <p:spPr>
          <a:xfrm rot="8764001">
            <a:off x="5387212" y="4363237"/>
            <a:ext cx="2747220" cy="663019"/>
          </a:xfrm>
          <a:prstGeom prst="arc">
            <a:avLst>
              <a:gd name="adj1" fmla="val 16200000"/>
              <a:gd name="adj2" fmla="val 214719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– new DB tables</a:t>
            </a:r>
            <a:endParaRPr lang="en-GB" sz="2900" dirty="0">
              <a:solidFill>
                <a:srgbClr val="34B2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38670" cy="47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8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– new tables</a:t>
            </a:r>
            <a:endParaRPr lang="en-GB" sz="2900" dirty="0">
              <a:solidFill>
                <a:srgbClr val="34B2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38670" cy="47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-81758" y="838700"/>
            <a:ext cx="7189453" cy="5460990"/>
          </a:xfrm>
          <a:custGeom>
            <a:avLst/>
            <a:gdLst>
              <a:gd name="connsiteX0" fmla="*/ 711150 w 7189453"/>
              <a:gd name="connsiteY0" fmla="*/ 693217 h 5460990"/>
              <a:gd name="connsiteX1" fmla="*/ 1981810 w 7189453"/>
              <a:gd name="connsiteY1" fmla="*/ 705092 h 5460990"/>
              <a:gd name="connsiteX2" fmla="*/ 2041187 w 7189453"/>
              <a:gd name="connsiteY2" fmla="*/ 1999503 h 5460990"/>
              <a:gd name="connsiteX3" fmla="*/ 3822485 w 7189453"/>
              <a:gd name="connsiteY3" fmla="*/ 1940126 h 5460990"/>
              <a:gd name="connsiteX4" fmla="*/ 3941239 w 7189453"/>
              <a:gd name="connsiteY4" fmla="*/ 408209 h 5460990"/>
              <a:gd name="connsiteX5" fmla="*/ 6826942 w 7189453"/>
              <a:gd name="connsiteY5" fmla="*/ 420084 h 5460990"/>
              <a:gd name="connsiteX6" fmla="*/ 6435057 w 7189453"/>
              <a:gd name="connsiteY6" fmla="*/ 5170214 h 5460990"/>
              <a:gd name="connsiteX7" fmla="*/ 402392 w 7189453"/>
              <a:gd name="connsiteY7" fmla="*/ 4481445 h 5460990"/>
              <a:gd name="connsiteX8" fmla="*/ 711150 w 7189453"/>
              <a:gd name="connsiteY8" fmla="*/ 693217 h 54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53" h="5460990">
                <a:moveTo>
                  <a:pt x="711150" y="693217"/>
                </a:moveTo>
                <a:cubicBezTo>
                  <a:pt x="974386" y="63825"/>
                  <a:pt x="1760137" y="487378"/>
                  <a:pt x="1981810" y="705092"/>
                </a:cubicBezTo>
                <a:cubicBezTo>
                  <a:pt x="2203483" y="922806"/>
                  <a:pt x="1734408" y="1793664"/>
                  <a:pt x="2041187" y="1999503"/>
                </a:cubicBezTo>
                <a:cubicBezTo>
                  <a:pt x="2347966" y="2205342"/>
                  <a:pt x="3505810" y="2205342"/>
                  <a:pt x="3822485" y="1940126"/>
                </a:cubicBezTo>
                <a:cubicBezTo>
                  <a:pt x="4139160" y="1674910"/>
                  <a:pt x="3440496" y="661549"/>
                  <a:pt x="3941239" y="408209"/>
                </a:cubicBezTo>
                <a:cubicBezTo>
                  <a:pt x="4441982" y="154869"/>
                  <a:pt x="6411306" y="-373584"/>
                  <a:pt x="6826942" y="420084"/>
                </a:cubicBezTo>
                <a:cubicBezTo>
                  <a:pt x="7242578" y="1213752"/>
                  <a:pt x="7505815" y="4493321"/>
                  <a:pt x="6435057" y="5170214"/>
                </a:cubicBezTo>
                <a:cubicBezTo>
                  <a:pt x="5364299" y="5847108"/>
                  <a:pt x="1352418" y="5227611"/>
                  <a:pt x="402392" y="4481445"/>
                </a:cubicBezTo>
                <a:cubicBezTo>
                  <a:pt x="-547634" y="3735279"/>
                  <a:pt x="447914" y="1322609"/>
                  <a:pt x="711150" y="693217"/>
                </a:cubicBez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24128" y="4046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83993" y="1297324"/>
            <a:ext cx="144016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07695" y="132957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Campaign Details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052577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Group -&gt; </a:t>
            </a:r>
          </a:p>
          <a:p>
            <a:r>
              <a:rPr lang="en-GB" dirty="0" smtClean="0"/>
              <a:t>Segment</a:t>
            </a:r>
          </a:p>
          <a:p>
            <a:r>
              <a:rPr lang="en-GB" dirty="0" smtClean="0"/>
              <a:t>Map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32512" y="741730"/>
            <a:ext cx="144016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97572" y="1672196"/>
            <a:ext cx="144016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- Logs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7"/>
            <a:ext cx="8402599" cy="395058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Logging levels for </a:t>
            </a:r>
            <a:r>
              <a:rPr lang="en-GB" sz="2000" dirty="0" err="1" smtClean="0"/>
              <a:t>MailChimp</a:t>
            </a:r>
            <a:r>
              <a:rPr lang="en-GB" sz="2000" dirty="0" smtClean="0"/>
              <a:t> Integration set </a:t>
            </a:r>
            <a:r>
              <a:rPr lang="en-GB" sz="2000" dirty="0"/>
              <a:t>in the file: </a:t>
            </a:r>
            <a:r>
              <a:rPr lang="en-GB" sz="2000" dirty="0" smtClean="0"/>
              <a:t>"tomcat\</a:t>
            </a:r>
            <a:r>
              <a:rPr lang="en-GB" sz="2000" dirty="0" err="1" smtClean="0"/>
              <a:t>webapps</a:t>
            </a:r>
            <a:r>
              <a:rPr lang="en-GB" sz="2000" dirty="0" smtClean="0"/>
              <a:t>\crm73j\WEB-INF\log4j.xml</a:t>
            </a:r>
          </a:p>
          <a:p>
            <a:pPr marL="0" lvl="2" indent="0">
              <a:buNone/>
            </a:pPr>
            <a:r>
              <a:rPr lang="en-GB" sz="2800" dirty="0"/>
              <a:t>	</a:t>
            </a:r>
            <a:r>
              <a:rPr lang="en-GB" dirty="0"/>
              <a:t> </a:t>
            </a:r>
            <a:r>
              <a:rPr lang="en-GB" sz="1400" dirty="0">
                <a:solidFill>
                  <a:srgbClr val="007F64"/>
                </a:solidFill>
              </a:rPr>
              <a:t>&lt;logger name="</a:t>
            </a:r>
            <a:r>
              <a:rPr lang="en-GB" sz="1400" dirty="0" err="1">
                <a:solidFill>
                  <a:srgbClr val="007F64"/>
                </a:solidFill>
              </a:rPr>
              <a:t>com.sage.crm.mailchimp</a:t>
            </a:r>
            <a:r>
              <a:rPr lang="en-GB" sz="1400" dirty="0">
                <a:solidFill>
                  <a:srgbClr val="007F64"/>
                </a:solidFill>
              </a:rPr>
              <a:t>" </a:t>
            </a:r>
            <a:r>
              <a:rPr lang="en-GB" sz="1400" dirty="0" err="1">
                <a:solidFill>
                  <a:srgbClr val="007F64"/>
                </a:solidFill>
              </a:rPr>
              <a:t>additivity</a:t>
            </a:r>
            <a:r>
              <a:rPr lang="en-GB" sz="1400" dirty="0">
                <a:solidFill>
                  <a:srgbClr val="007F64"/>
                </a:solidFill>
              </a:rPr>
              <a:t>="false"&gt;</a:t>
            </a:r>
          </a:p>
          <a:p>
            <a:pPr marL="0" lvl="2" indent="0">
              <a:buNone/>
            </a:pPr>
            <a:r>
              <a:rPr lang="en-GB" sz="1400" dirty="0">
                <a:solidFill>
                  <a:srgbClr val="007F64"/>
                </a:solidFill>
              </a:rPr>
              <a:t>    	&lt;level value="ERROR"/&gt;</a:t>
            </a:r>
          </a:p>
          <a:p>
            <a:pPr marL="0" lvl="2" indent="0">
              <a:buNone/>
            </a:pPr>
            <a:r>
              <a:rPr lang="en-GB" sz="1400" dirty="0">
                <a:solidFill>
                  <a:srgbClr val="007F64"/>
                </a:solidFill>
              </a:rPr>
              <a:t>		&lt;</a:t>
            </a:r>
            <a:r>
              <a:rPr lang="en-GB" sz="1400" dirty="0" err="1">
                <a:solidFill>
                  <a:srgbClr val="007F64"/>
                </a:solidFill>
              </a:rPr>
              <a:t>appender</a:t>
            </a:r>
            <a:r>
              <a:rPr lang="en-GB" sz="1400" dirty="0">
                <a:solidFill>
                  <a:srgbClr val="007F64"/>
                </a:solidFill>
              </a:rPr>
              <a:t>-ref ref="</a:t>
            </a:r>
            <a:r>
              <a:rPr lang="en-GB" sz="1400" dirty="0" err="1">
                <a:solidFill>
                  <a:srgbClr val="007F64"/>
                </a:solidFill>
              </a:rPr>
              <a:t>mailchimp</a:t>
            </a:r>
            <a:r>
              <a:rPr lang="en-GB" sz="1400" dirty="0">
                <a:solidFill>
                  <a:srgbClr val="007F64"/>
                </a:solidFill>
              </a:rPr>
              <a:t>"/&gt;</a:t>
            </a:r>
          </a:p>
          <a:p>
            <a:pPr marL="0" lvl="2" indent="0">
              <a:buNone/>
            </a:pPr>
            <a:r>
              <a:rPr lang="en-GB" sz="1400" dirty="0">
                <a:solidFill>
                  <a:srgbClr val="007F64"/>
                </a:solidFill>
              </a:rPr>
              <a:t>	&lt;/logger&gt;</a:t>
            </a:r>
          </a:p>
          <a:p>
            <a:r>
              <a:rPr lang="en-GB" sz="2000" dirty="0" smtClean="0"/>
              <a:t>Logs output to the Logs\&lt;date&gt;mailchimp.log file</a:t>
            </a:r>
          </a:p>
          <a:p>
            <a:r>
              <a:rPr lang="en-GB" sz="2000" dirty="0" smtClean="0"/>
              <a:t>JSON used instead of XML to pass information between CRM &amp; </a:t>
            </a:r>
            <a:r>
              <a:rPr lang="en-GB" sz="2000" dirty="0" err="1" smtClean="0"/>
              <a:t>mailchimp</a:t>
            </a:r>
            <a:r>
              <a:rPr lang="en-GB" sz="2000" dirty="0" smtClean="0"/>
              <a:t>:</a:t>
            </a:r>
            <a:endParaRPr lang="en-GB" sz="2000" dirty="0"/>
          </a:p>
          <a:p>
            <a:pPr marL="0" indent="0">
              <a:buNone/>
            </a:pPr>
            <a:r>
              <a:rPr lang="en-GB" sz="2000" i="1" dirty="0"/>
              <a:t>Request body: {"apikey":"73e0a89dc288f402dd06c253ad547915-us9"}</a:t>
            </a:r>
          </a:p>
          <a:p>
            <a:pPr marL="0" indent="0">
              <a:buNone/>
            </a:pPr>
            <a:r>
              <a:rPr lang="en-GB" sz="2000" i="1" dirty="0"/>
              <a:t>Response body: {"</a:t>
            </a:r>
            <a:r>
              <a:rPr lang="en-GB" sz="2000" i="1" dirty="0" err="1"/>
              <a:t>msg</a:t>
            </a:r>
            <a:r>
              <a:rPr lang="en-GB" sz="2000" i="1" dirty="0"/>
              <a:t>":"Everything's </a:t>
            </a:r>
            <a:r>
              <a:rPr lang="en-GB" sz="2000" i="1" dirty="0" err="1"/>
              <a:t>Chimpy</a:t>
            </a:r>
            <a:r>
              <a:rPr lang="en-GB" sz="2000" i="1" dirty="0"/>
              <a:t>!"}</a:t>
            </a:r>
          </a:p>
        </p:txBody>
      </p:sp>
    </p:spTree>
    <p:extLst>
      <p:ext uri="{BB962C8B-B14F-4D97-AF65-F5344CB8AC3E}">
        <p14:creationId xmlns:p14="http://schemas.microsoft.com/office/powerpoint/2010/main" val="10324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operational notes</a:t>
            </a:r>
            <a:endParaRPr lang="en-GB" sz="2900" dirty="0">
              <a:solidFill>
                <a:srgbClr val="34B233"/>
              </a:solidFill>
            </a:endParaRPr>
          </a:p>
        </p:txBody>
      </p:sp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562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0" dirty="0">
                <a:solidFill>
                  <a:srgbClr val="007F64"/>
                </a:solidFill>
              </a:rPr>
              <a:t>All API operations run through Java</a:t>
            </a:r>
          </a:p>
          <a:p>
            <a:pPr lvl="3" indent="0">
              <a:buNone/>
            </a:pPr>
            <a:r>
              <a:rPr lang="en-GB" sz="1800" dirty="0" smtClean="0"/>
              <a:t>	</a:t>
            </a:r>
            <a:r>
              <a:rPr lang="en-GB" sz="1800" dirty="0" err="1" smtClean="0"/>
              <a:t>Mailchimp</a:t>
            </a:r>
            <a:r>
              <a:rPr lang="en-GB" sz="1800" dirty="0" smtClean="0"/>
              <a:t> API: </a:t>
            </a:r>
            <a:r>
              <a:rPr lang="en-GB" sz="1800" dirty="0">
                <a:hlinkClick r:id="rId3"/>
              </a:rPr>
              <a:t>https://apidocs.mailchimp.com/api/2.0</a:t>
            </a:r>
            <a:r>
              <a:rPr lang="en-GB" sz="1800" dirty="0" smtClean="0">
                <a:hlinkClick r:id="rId3"/>
              </a:rPr>
              <a:t>/</a:t>
            </a: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0" dirty="0">
                <a:solidFill>
                  <a:srgbClr val="007F64"/>
                </a:solidFill>
              </a:rPr>
              <a:t>Errors will be logged in Mailchimp.log (new log file)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0" dirty="0">
                <a:solidFill>
                  <a:srgbClr val="007F64"/>
                </a:solidFill>
              </a:rPr>
              <a:t>Scheduled job runs every </a:t>
            </a:r>
            <a:r>
              <a:rPr lang="en-GB" sz="1800" b="0" dirty="0" smtClean="0">
                <a:solidFill>
                  <a:srgbClr val="007F64"/>
                </a:solidFill>
              </a:rPr>
              <a:t>hour by default (Can be forced by clicking refresh button in </a:t>
            </a:r>
            <a:r>
              <a:rPr lang="en-GB" sz="1800" b="0" dirty="0" err="1" smtClean="0">
                <a:solidFill>
                  <a:srgbClr val="007F64"/>
                </a:solidFill>
              </a:rPr>
              <a:t>MailChimp</a:t>
            </a:r>
            <a:r>
              <a:rPr lang="en-GB" sz="1800" b="0" dirty="0" smtClean="0">
                <a:solidFill>
                  <a:srgbClr val="007F64"/>
                </a:solidFill>
              </a:rPr>
              <a:t> campaign in CRM)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7F64"/>
                </a:solidFill>
              </a:rPr>
              <a:t>Full </a:t>
            </a:r>
            <a:r>
              <a:rPr lang="en-GB" sz="1800" b="0" dirty="0">
                <a:solidFill>
                  <a:srgbClr val="007F64"/>
                </a:solidFill>
              </a:rPr>
              <a:t>sync job runs every 24 </a:t>
            </a:r>
            <a:r>
              <a:rPr lang="en-GB" sz="1800" b="0" dirty="0" smtClean="0">
                <a:solidFill>
                  <a:srgbClr val="007F64"/>
                </a:solidFill>
              </a:rPr>
              <a:t>hours</a:t>
            </a:r>
            <a:r>
              <a:rPr lang="en-GB" sz="2600" b="0" dirty="0" smtClean="0">
                <a:solidFill>
                  <a:srgbClr val="007F64"/>
                </a:solidFill>
              </a:rPr>
              <a:t> </a:t>
            </a:r>
            <a:endParaRPr lang="en-GB" sz="2600" b="0" dirty="0">
              <a:solidFill>
                <a:srgbClr val="007F64"/>
              </a:solidFill>
            </a:endParaRPr>
          </a:p>
          <a:p>
            <a:pPr lvl="2" indent="0">
              <a:buNone/>
            </a:pPr>
            <a:r>
              <a:rPr lang="en-GB" sz="1400" dirty="0" smtClean="0"/>
              <a:t>	</a:t>
            </a:r>
            <a:r>
              <a:rPr lang="en-GB" sz="1800" dirty="0"/>
              <a:t>- </a:t>
            </a:r>
            <a:r>
              <a:rPr lang="en-GB" sz="1800" dirty="0" smtClean="0"/>
              <a:t>Including opt outs</a:t>
            </a:r>
            <a:endParaRPr lang="en-GB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0" dirty="0">
                <a:solidFill>
                  <a:srgbClr val="007F64"/>
                </a:solidFill>
              </a:rPr>
              <a:t>Scheduled job runs on primary server in multi-server environment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dirty="0">
              <a:solidFill>
                <a:srgbClr val="007F6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itchFamily="34" charset="0"/>
              <a:buChar char="•"/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4334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MailChimp - Demo</a:t>
            </a:r>
            <a:endParaRPr lang="en-IE" dirty="0"/>
          </a:p>
        </p:txBody>
      </p:sp>
      <p:pic>
        <p:nvPicPr>
          <p:cNvPr id="1026" name="Picture 2" descr="http://static.mailchimp.com/web/brand-assets/Freddie_OG.png?_ga=1.234436183.811404991.1415637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5" y="2052657"/>
            <a:ext cx="3747832" cy="41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6" y="-11654"/>
            <a:ext cx="9512198" cy="7134149"/>
          </a:xfrm>
        </p:spPr>
      </p:pic>
      <p:sp>
        <p:nvSpPr>
          <p:cNvPr id="14" name="TextBox 13"/>
          <p:cNvSpPr txBox="1"/>
          <p:nvPr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-1101698" y="4828374"/>
            <a:ext cx="6096000" cy="727951"/>
          </a:xfrm>
          <a:prstGeom prst="roundRect">
            <a:avLst>
              <a:gd name="adj" fmla="val 10774"/>
            </a:avLst>
          </a:prstGeom>
          <a:solidFill>
            <a:srgbClr val="34B2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57200" y="4946655"/>
            <a:ext cx="4872038" cy="92586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Enhancements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5018"/>
            <a:ext cx="4183166" cy="5358082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34B233"/>
                </a:solidFill>
              </a:rPr>
              <a:t>Sage CRM 7.3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GB" dirty="0">
                <a:solidFill>
                  <a:schemeClr val="bg1"/>
                </a:solidFill>
                <a:latin typeface="Foco" panose="020B0504050202020203" pitchFamily="34" charset="0"/>
              </a:rPr>
              <a:t>Insightful CRM for small and medium sized companies looking to accelerate sales performance and drive sales productivity.</a:t>
            </a:r>
            <a:endParaRPr lang="en-IE" dirty="0">
              <a:solidFill>
                <a:schemeClr val="bg1"/>
              </a:solidFill>
              <a:latin typeface="Foco" panose="020B0504050202020203" pitchFamily="34" charset="0"/>
            </a:endParaRPr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762500" y="1552575"/>
            <a:ext cx="4200525" cy="4200525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5086350" y="1876425"/>
            <a:ext cx="3590925" cy="3590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5638800" y="4000500"/>
            <a:ext cx="247650" cy="247650"/>
          </a:xfrm>
          <a:prstGeom prst="ellipse">
            <a:avLst/>
          </a:prstGeom>
          <a:solidFill>
            <a:srgbClr val="34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8" name="Group 7"/>
          <p:cNvGrpSpPr/>
          <p:nvPr/>
        </p:nvGrpSpPr>
        <p:grpSpPr>
          <a:xfrm>
            <a:off x="5848350" y="3781425"/>
            <a:ext cx="590550" cy="333375"/>
            <a:chOff x="5848350" y="3781425"/>
            <a:chExt cx="590550" cy="333375"/>
          </a:xfrm>
        </p:grpSpPr>
        <p:sp>
          <p:nvSpPr>
            <p:cNvPr id="9" name="Oval 8"/>
            <p:cNvSpPr/>
            <p:nvPr/>
          </p:nvSpPr>
          <p:spPr>
            <a:xfrm>
              <a:off x="6191250" y="3781425"/>
              <a:ext cx="247650" cy="247650"/>
            </a:xfrm>
            <a:prstGeom prst="ellipse">
              <a:avLst/>
            </a:prstGeom>
            <a:solidFill>
              <a:srgbClr val="34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5848350" y="3895725"/>
              <a:ext cx="428625" cy="219075"/>
            </a:xfrm>
            <a:prstGeom prst="line">
              <a:avLst/>
            </a:prstGeom>
            <a:ln w="44450">
              <a:solidFill>
                <a:srgbClr val="34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74057" y="3067050"/>
            <a:ext cx="617293" cy="760168"/>
            <a:chOff x="6374057" y="3067050"/>
            <a:chExt cx="617293" cy="760168"/>
          </a:xfrm>
        </p:grpSpPr>
        <p:sp>
          <p:nvSpPr>
            <p:cNvPr id="12" name="Oval 11"/>
            <p:cNvSpPr/>
            <p:nvPr/>
          </p:nvSpPr>
          <p:spPr>
            <a:xfrm>
              <a:off x="6743700" y="3067050"/>
              <a:ext cx="247650" cy="247650"/>
            </a:xfrm>
            <a:prstGeom prst="ellipse">
              <a:avLst/>
            </a:prstGeom>
            <a:solidFill>
              <a:srgbClr val="34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374057" y="3200400"/>
              <a:ext cx="464893" cy="626818"/>
            </a:xfrm>
            <a:prstGeom prst="line">
              <a:avLst/>
            </a:prstGeom>
            <a:ln w="44450">
              <a:solidFill>
                <a:srgbClr val="34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867525" y="2752725"/>
            <a:ext cx="676275" cy="438150"/>
            <a:chOff x="6867525" y="2752725"/>
            <a:chExt cx="676275" cy="438150"/>
          </a:xfrm>
        </p:grpSpPr>
        <p:sp>
          <p:nvSpPr>
            <p:cNvPr id="15" name="Oval 14"/>
            <p:cNvSpPr/>
            <p:nvPr/>
          </p:nvSpPr>
          <p:spPr>
            <a:xfrm>
              <a:off x="7296150" y="2752725"/>
              <a:ext cx="247650" cy="247650"/>
            </a:xfrm>
            <a:prstGeom prst="ellipse">
              <a:avLst/>
            </a:prstGeom>
            <a:solidFill>
              <a:srgbClr val="34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6867525" y="2876550"/>
              <a:ext cx="552450" cy="314325"/>
            </a:xfrm>
            <a:prstGeom prst="line">
              <a:avLst/>
            </a:prstGeom>
            <a:ln w="44450">
              <a:solidFill>
                <a:srgbClr val="34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867401" y="4600575"/>
            <a:ext cx="208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rgbClr val="414042"/>
                </a:solidFill>
                <a:latin typeface="Foco" panose="020B0504050202020203" pitchFamily="34" charset="0"/>
              </a:rPr>
              <a:t>Sales alerts</a:t>
            </a:r>
            <a:endParaRPr lang="en-IE" sz="2400" dirty="0">
              <a:solidFill>
                <a:srgbClr val="414042"/>
              </a:solidFill>
              <a:latin typeface="Foco" panose="020B0504050202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56971" y="2784946"/>
            <a:ext cx="830907" cy="830907"/>
            <a:chOff x="4086225" y="4000500"/>
            <a:chExt cx="830907" cy="830907"/>
          </a:xfrm>
        </p:grpSpPr>
        <p:sp>
          <p:nvSpPr>
            <p:cNvPr id="19" name="Oval 18"/>
            <p:cNvSpPr/>
            <p:nvPr/>
          </p:nvSpPr>
          <p:spPr>
            <a:xfrm>
              <a:off x="4086225" y="4000500"/>
              <a:ext cx="830907" cy="830907"/>
            </a:xfrm>
            <a:prstGeom prst="ellipse">
              <a:avLst/>
            </a:prstGeom>
            <a:solidFill>
              <a:srgbClr val="FF5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938" y="4178209"/>
              <a:ext cx="411481" cy="475489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>
            <a:off x="5534025" y="2752725"/>
            <a:ext cx="0" cy="1619250"/>
          </a:xfrm>
          <a:prstGeom prst="line">
            <a:avLst/>
          </a:prstGeom>
          <a:ln w="6350">
            <a:solidFill>
              <a:srgbClr val="414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34025" y="4371975"/>
            <a:ext cx="2762250" cy="0"/>
          </a:xfrm>
          <a:prstGeom prst="line">
            <a:avLst/>
          </a:prstGeom>
          <a:ln w="6350">
            <a:solidFill>
              <a:srgbClr val="414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Enhancements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7"/>
            <a:ext cx="7415997" cy="3463798"/>
          </a:xfrm>
        </p:spPr>
        <p:txBody>
          <a:bodyPr>
            <a:normAutofit/>
          </a:bodyPr>
          <a:lstStyle/>
          <a:p>
            <a:r>
              <a:rPr lang="en-GB" dirty="0"/>
              <a:t>Lead deduplication - entering leads manually and lead data uploads</a:t>
            </a:r>
          </a:p>
          <a:p>
            <a:endParaRPr lang="en-GB" dirty="0"/>
          </a:p>
          <a:p>
            <a:r>
              <a:rPr lang="en-GB" dirty="0"/>
              <a:t>Match rules </a:t>
            </a:r>
            <a:r>
              <a:rPr lang="en-GB" dirty="0" err="1"/>
              <a:t>dedupe</a:t>
            </a:r>
            <a:r>
              <a:rPr lang="en-GB" dirty="0"/>
              <a:t> on an OR/AND basis  </a:t>
            </a:r>
          </a:p>
          <a:p>
            <a:endParaRPr lang="en-GB" dirty="0"/>
          </a:p>
          <a:p>
            <a:r>
              <a:rPr lang="en-GB" dirty="0"/>
              <a:t>Currency symbol &amp; decimal places on chart gadgets</a:t>
            </a:r>
          </a:p>
          <a:p>
            <a:endParaRPr lang="en-GB" dirty="0"/>
          </a:p>
          <a:p>
            <a:r>
              <a:rPr lang="en-GB" dirty="0"/>
              <a:t>CK Editor updated to latest version – full screen edit box</a:t>
            </a:r>
          </a:p>
        </p:txBody>
      </p:sp>
    </p:spTree>
    <p:extLst>
      <p:ext uri="{BB962C8B-B14F-4D97-AF65-F5344CB8AC3E}">
        <p14:creationId xmlns:p14="http://schemas.microsoft.com/office/powerpoint/2010/main" val="25363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Lead deduplication</a:t>
            </a:r>
            <a:endParaRPr lang="en-I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1771" y="2030186"/>
            <a:ext cx="8195574" cy="3806410"/>
          </a:xfrm>
        </p:spPr>
        <p:txBody>
          <a:bodyPr/>
          <a:lstStyle/>
          <a:p>
            <a:r>
              <a:rPr lang="en-GB" sz="1800" dirty="0"/>
              <a:t>When deduplication is enabled, Sage CRM </a:t>
            </a:r>
            <a:r>
              <a:rPr lang="en-GB" sz="1800" dirty="0" smtClean="0"/>
              <a:t>now searches </a:t>
            </a:r>
            <a:r>
              <a:rPr lang="en-GB" sz="1800" dirty="0"/>
              <a:t>for duplicate records on Lead entities using match rules of type "contains" on Lead Company Name and Lead Person Last Name. </a:t>
            </a:r>
            <a:endParaRPr lang="en-GB" sz="1800" dirty="0" smtClean="0"/>
          </a:p>
          <a:p>
            <a:r>
              <a:rPr lang="en-GB" sz="1800" dirty="0"/>
              <a:t>As a System Administrator, you can specify that the lead </a:t>
            </a:r>
            <a:r>
              <a:rPr lang="en-GB" sz="1800" dirty="0" err="1"/>
              <a:t>dedupe</a:t>
            </a:r>
            <a:r>
              <a:rPr lang="en-GB" sz="1800" dirty="0"/>
              <a:t> rules look for matches on either or both Lead Company Name and Lead Person Last Name fields. Click </a:t>
            </a:r>
            <a:r>
              <a:rPr lang="en-GB" sz="1800" b="1" dirty="0"/>
              <a:t>Administration | System | System </a:t>
            </a:r>
            <a:r>
              <a:rPr lang="en-GB" sz="1800" b="1" dirty="0" err="1"/>
              <a:t>Behavior</a:t>
            </a:r>
            <a:r>
              <a:rPr lang="en-GB" sz="1800" b="1" dirty="0"/>
              <a:t> </a:t>
            </a:r>
            <a:r>
              <a:rPr lang="en-GB" sz="1800" dirty="0"/>
              <a:t>and choose </a:t>
            </a:r>
            <a:r>
              <a:rPr lang="en-GB" sz="1800" b="1" dirty="0"/>
              <a:t>And </a:t>
            </a:r>
            <a:r>
              <a:rPr lang="en-GB" sz="1800" dirty="0"/>
              <a:t>or </a:t>
            </a:r>
            <a:r>
              <a:rPr lang="en-GB" sz="1800" b="1" dirty="0" err="1"/>
              <a:t>Or</a:t>
            </a:r>
            <a:r>
              <a:rPr lang="en-GB" sz="1800" b="1" dirty="0"/>
              <a:t> </a:t>
            </a:r>
            <a:r>
              <a:rPr lang="en-GB" sz="1800" dirty="0"/>
              <a:t>from </a:t>
            </a:r>
            <a:r>
              <a:rPr lang="en-GB" sz="1800" b="1" dirty="0"/>
              <a:t>Deduplication Rule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To add fields to the Lead deduplication screen go to </a:t>
            </a:r>
            <a:r>
              <a:rPr lang="en-GB" sz="1800" b="1" dirty="0"/>
              <a:t>Administration </a:t>
            </a:r>
            <a:r>
              <a:rPr lang="en-GB" sz="1800" b="1" dirty="0" smtClean="0"/>
              <a:t>| </a:t>
            </a:r>
            <a:r>
              <a:rPr lang="en-GB" sz="1800" b="1" dirty="0"/>
              <a:t>Data Management </a:t>
            </a:r>
            <a:r>
              <a:rPr lang="en-GB" sz="1800" b="1" dirty="0" smtClean="0"/>
              <a:t>| </a:t>
            </a:r>
            <a:r>
              <a:rPr lang="en-GB" sz="1800" b="1" dirty="0"/>
              <a:t>Match </a:t>
            </a:r>
            <a:r>
              <a:rPr lang="en-GB" sz="1800" b="1" dirty="0" smtClean="0"/>
              <a:t>Rules</a:t>
            </a:r>
          </a:p>
          <a:p>
            <a:r>
              <a:rPr lang="en-GB" sz="1800" dirty="0"/>
              <a:t>When deduplication is enabled, you must set a deduplication rule for the Lead Company Name and Lead Person Last Name fields when you're uploading Lead data. </a:t>
            </a:r>
            <a:endParaRPr lang="en-GB" sz="18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8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</a:t>
            </a:r>
            <a:br>
              <a:rPr lang="en-GB" dirty="0"/>
            </a:br>
            <a:r>
              <a:rPr lang="en-GB" dirty="0">
                <a:solidFill>
                  <a:srgbClr val="34B233"/>
                </a:solidFill>
              </a:rPr>
              <a:t>CK </a:t>
            </a:r>
            <a:r>
              <a:rPr lang="en-GB" dirty="0" smtClean="0">
                <a:solidFill>
                  <a:srgbClr val="34B233"/>
                </a:solidFill>
              </a:rPr>
              <a:t>Text Editor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7"/>
            <a:ext cx="3502353" cy="3950580"/>
          </a:xfrm>
        </p:spPr>
        <p:txBody>
          <a:bodyPr>
            <a:normAutofit/>
          </a:bodyPr>
          <a:lstStyle/>
          <a:p>
            <a:r>
              <a:rPr lang="en-GB" sz="2000" dirty="0"/>
              <a:t>The Sage CRM text editor has been enhanced so it’s easier for you to create the body of a mail merge or email template. </a:t>
            </a:r>
            <a:endParaRPr lang="en-GB" sz="2000" dirty="0" smtClean="0"/>
          </a:p>
          <a:p>
            <a:r>
              <a:rPr lang="en-GB" sz="2000" dirty="0" smtClean="0"/>
              <a:t>You </a:t>
            </a:r>
            <a:r>
              <a:rPr lang="en-GB" sz="2000" dirty="0"/>
              <a:t>can maximize the editor to help you see your work more clearly, and your spelling is automatically checked as you type.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4" y="2269189"/>
            <a:ext cx="4965456" cy="372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Enhancements - Demo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72" y="2328420"/>
            <a:ext cx="6305607" cy="3572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" y="0"/>
            <a:ext cx="9143998" cy="685799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-1101698" y="3587670"/>
            <a:ext cx="6096000" cy="942608"/>
          </a:xfrm>
          <a:prstGeom prst="roundRect">
            <a:avLst>
              <a:gd name="adj" fmla="val 10774"/>
            </a:avLst>
          </a:prstGeom>
          <a:solidFill>
            <a:srgbClr val="34B2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05952"/>
            <a:ext cx="4872038" cy="91732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Other notes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rgbClr val="34B233"/>
                </a:solidFill>
              </a:rPr>
              <a:t>sagecrm.com</a:t>
            </a:r>
            <a:endParaRPr lang="en-IE" b="0" dirty="0">
              <a:solidFill>
                <a:srgbClr val="34B233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Add-ons updated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7"/>
            <a:ext cx="8015738" cy="395058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Updated components/installers available in 7.3 for:</a:t>
            </a:r>
          </a:p>
          <a:p>
            <a:endParaRPr lang="en-GB" sz="2000" dirty="0">
              <a:solidFill>
                <a:srgbClr val="007F64"/>
              </a:solidFill>
              <a:latin typeface="Arial"/>
              <a:cs typeface="Arial"/>
            </a:endParaRPr>
          </a:p>
          <a:p>
            <a:pPr lvl="3"/>
            <a:r>
              <a:rPr lang="en-GB" dirty="0" smtClean="0">
                <a:solidFill>
                  <a:srgbClr val="007F64"/>
                </a:solidFill>
                <a:latin typeface="Arial"/>
                <a:cs typeface="Arial"/>
              </a:rPr>
              <a:t>Facebook </a:t>
            </a:r>
            <a:r>
              <a:rPr lang="en-GB" dirty="0">
                <a:solidFill>
                  <a:srgbClr val="007F64"/>
                </a:solidFill>
                <a:latin typeface="Arial"/>
                <a:cs typeface="Arial"/>
              </a:rPr>
              <a:t>Integration</a:t>
            </a:r>
          </a:p>
          <a:p>
            <a:pPr lvl="3"/>
            <a:r>
              <a:rPr lang="en-GB" dirty="0">
                <a:solidFill>
                  <a:srgbClr val="007F64"/>
                </a:solidFill>
                <a:latin typeface="Arial"/>
                <a:cs typeface="Arial"/>
              </a:rPr>
              <a:t>Yammer Integration</a:t>
            </a:r>
          </a:p>
          <a:p>
            <a:pPr lvl="3"/>
            <a:r>
              <a:rPr lang="en-GB" dirty="0">
                <a:solidFill>
                  <a:srgbClr val="007F64"/>
                </a:solidFill>
                <a:latin typeface="Arial"/>
                <a:cs typeface="Arial"/>
              </a:rPr>
              <a:t>Advanced Customisation Wizard</a:t>
            </a:r>
          </a:p>
          <a:p>
            <a:pPr lvl="3"/>
            <a:r>
              <a:rPr lang="en-GB" dirty="0" smtClean="0">
                <a:solidFill>
                  <a:srgbClr val="007F64"/>
                </a:solidFill>
                <a:latin typeface="Arial"/>
                <a:cs typeface="Arial"/>
              </a:rPr>
              <a:t>Sage CRM </a:t>
            </a:r>
            <a:r>
              <a:rPr lang="en-GB" dirty="0">
                <a:solidFill>
                  <a:srgbClr val="007F64"/>
                </a:solidFill>
                <a:latin typeface="Arial"/>
                <a:cs typeface="Arial"/>
              </a:rPr>
              <a:t>SDK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hlinkClick r:id="rId2"/>
              </a:rPr>
              <a:t>http://community.sagecrm.com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93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Sage CRM 7.3 </a:t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Support matrix – notable changes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770" y="2133697"/>
            <a:ext cx="8015738" cy="3950580"/>
          </a:xfrm>
        </p:spPr>
        <p:txBody>
          <a:bodyPr>
            <a:normAutofit/>
          </a:bodyPr>
          <a:lstStyle/>
          <a:p>
            <a:r>
              <a:rPr lang="en-GB" sz="2000" dirty="0"/>
              <a:t>Latest Software Support Matrix file </a:t>
            </a:r>
            <a:r>
              <a:rPr lang="en-GB" sz="2000" dirty="0">
                <a:hlinkClick r:id="rId2"/>
              </a:rPr>
              <a:t>available on </a:t>
            </a:r>
            <a:r>
              <a:rPr lang="en-GB" sz="2000" dirty="0" smtClean="0">
                <a:hlinkClick r:id="rId2"/>
              </a:rPr>
              <a:t>the community site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/>
              <a:t>Internet Explorer 11 only;  compatibility mode no longer supported</a:t>
            </a:r>
          </a:p>
          <a:p>
            <a:r>
              <a:rPr lang="en-GB" sz="2000" dirty="0" smtClean="0"/>
              <a:t>Sage CRM 7.0: no </a:t>
            </a:r>
            <a:r>
              <a:rPr lang="en-GB" sz="2000" dirty="0"/>
              <a:t>longer </a:t>
            </a:r>
            <a:r>
              <a:rPr lang="en-GB" sz="2000" dirty="0" smtClean="0"/>
              <a:t>supported</a:t>
            </a:r>
          </a:p>
          <a:p>
            <a:r>
              <a:rPr lang="en-GB" sz="2000" dirty="0" smtClean="0"/>
              <a:t>Sage CRM 7.1: hotfixes only</a:t>
            </a:r>
          </a:p>
          <a:p>
            <a:r>
              <a:rPr lang="en-GB" sz="2000" dirty="0" smtClean="0"/>
              <a:t>Sage CRM 7.2: fully supported through quarterly patches</a:t>
            </a:r>
            <a:endParaRPr lang="en-GB" sz="2000" dirty="0"/>
          </a:p>
          <a:p>
            <a:r>
              <a:rPr lang="en-GB" sz="2000" dirty="0"/>
              <a:t>Microsoft SQL 2014 (Enterprise and Standard Editions) supported on 7.3</a:t>
            </a:r>
          </a:p>
          <a:p>
            <a:r>
              <a:rPr lang="en-GB" sz="2000" dirty="0"/>
              <a:t>Oracle no longer supported in 7.3 for new installs or upgrades</a:t>
            </a:r>
          </a:p>
        </p:txBody>
      </p:sp>
    </p:spTree>
    <p:extLst>
      <p:ext uri="{BB962C8B-B14F-4D97-AF65-F5344CB8AC3E}">
        <p14:creationId xmlns:p14="http://schemas.microsoft.com/office/powerpoint/2010/main" val="11732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32" cy="6871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4" y="6406906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dirty="0" smtClean="0">
                <a:solidFill>
                  <a:schemeClr val="bg1"/>
                </a:solidFill>
              </a:rPr>
              <a:t>sagecrm.com</a:t>
            </a:r>
            <a:endParaRPr lang="en-IE" b="0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2" y="443548"/>
            <a:ext cx="115398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-1101698" y="668165"/>
            <a:ext cx="6096000" cy="1216397"/>
          </a:xfrm>
          <a:prstGeom prst="roundRect">
            <a:avLst>
              <a:gd name="adj" fmla="val 10774"/>
            </a:avLst>
          </a:prstGeom>
          <a:solidFill>
            <a:srgbClr val="34B2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786446"/>
            <a:ext cx="4872038" cy="1183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3000"/>
              </a:lnSpc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Summary</a:t>
            </a:r>
            <a:endParaRPr lang="en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5516536"/>
              </p:ext>
            </p:extLst>
          </p:nvPr>
        </p:nvGraphicFramePr>
        <p:xfrm>
          <a:off x="-94268" y="2121030"/>
          <a:ext cx="9116611" cy="414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0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F8313E-7B1B-4BF4-BA79-F19CF25D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FF8313E-7B1B-4BF4-BA79-F19CF25D4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93649-8D9B-45BE-BFFB-1943092A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1C93649-8D9B-45BE-BFFB-1943092A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12F3F-805D-4966-8BA3-A91BBB2BE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D6412F3F-805D-4966-8BA3-A91BBB2BE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BEFF7-8543-4BE6-8CA3-24F00305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F0BEFF7-8543-4BE6-8CA3-24F003058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2289A-8570-43BD-A67A-A53657108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762289A-8570-43BD-A67A-A53657108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01F14-8134-434F-9EC1-B68300E8F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4101F14-8134-434F-9EC1-B68300E8F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30499-AFD0-42AB-AAC7-3F88404DE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E5B30499-AFD0-42AB-AAC7-3F88404DE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2E0CD-FAE8-47C7-9BCE-66C690C6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E92E0CD-FAE8-47C7-9BCE-66C690C6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A5F870-2287-4018-A74F-56CE92BA1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2A5F870-2287-4018-A74F-56CE92BA1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925A3F-1A2D-4159-AEBC-1B96B8AD8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0F925A3F-1A2D-4159-AEBC-1B96B8AD8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61FB2-3933-4E47-B7ED-A0EB30379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6B61FB2-3933-4E47-B7ED-A0EB30379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C75DE-7451-4CDA-8036-B459B27E1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4F2C75DE-7451-4CDA-8036-B459B27E1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/>
          <p:cNvSpPr>
            <a:spLocks noGrp="1"/>
          </p:cNvSpPr>
          <p:nvPr>
            <p:ph idx="1"/>
          </p:nvPr>
        </p:nvSpPr>
        <p:spPr>
          <a:xfrm>
            <a:off x="457200" y="403802"/>
            <a:ext cx="3838363" cy="1640654"/>
          </a:xfrm>
        </p:spPr>
        <p:txBody>
          <a:bodyPr>
            <a:noAutofit/>
          </a:bodyPr>
          <a:lstStyle/>
          <a:p>
            <a:r>
              <a:rPr lang="en-GB" dirty="0" smtClean="0"/>
              <a:t>Accelerate your business success with Sage CRM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6661" y="332657"/>
            <a:ext cx="3200939" cy="1660049"/>
            <a:chOff x="457200" y="332656"/>
            <a:chExt cx="4879238" cy="144708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" y="1779736"/>
              <a:ext cx="4879238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7200" y="332656"/>
              <a:ext cx="4879238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>
            <a:hlinkClick r:id="rId2"/>
          </p:cNvPr>
          <p:cNvSpPr txBox="1">
            <a:spLocks/>
          </p:cNvSpPr>
          <p:nvPr/>
        </p:nvSpPr>
        <p:spPr>
          <a:xfrm>
            <a:off x="338990" y="2094159"/>
            <a:ext cx="5109939" cy="77950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F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34B233"/>
                </a:solidFill>
              </a:rPr>
              <a:t>sagecrm.com</a:t>
            </a:r>
            <a:endParaRPr lang="en-GB" dirty="0">
              <a:solidFill>
                <a:srgbClr val="34B233"/>
              </a:solidFill>
            </a:endParaRPr>
          </a:p>
          <a:p>
            <a:endParaRPr lang="en-GB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055483"/>
            <a:ext cx="413799" cy="413799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45" y="5055483"/>
            <a:ext cx="413799" cy="413799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36" y="5055483"/>
            <a:ext cx="413799" cy="413799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27" y="5055483"/>
            <a:ext cx="413799" cy="413799"/>
          </a:xfrm>
          <a:prstGeom prst="rect">
            <a:avLst/>
          </a:prstGeom>
        </p:spPr>
      </p:pic>
      <p:pic>
        <p:nvPicPr>
          <p:cNvPr id="10" name="Picture 9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4" y="5055483"/>
            <a:ext cx="413799" cy="413799"/>
          </a:xfrm>
          <a:prstGeom prst="rect">
            <a:avLst/>
          </a:prstGeom>
        </p:spPr>
      </p:pic>
      <p:pic>
        <p:nvPicPr>
          <p:cNvPr id="11" name="Picture 10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4" y="5055483"/>
            <a:ext cx="413799" cy="413799"/>
          </a:xfrm>
          <a:prstGeom prst="rect">
            <a:avLst/>
          </a:prstGeom>
        </p:spPr>
      </p:pic>
      <p:pic>
        <p:nvPicPr>
          <p:cNvPr id="12" name="Picture 11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9" y="5055483"/>
            <a:ext cx="413799" cy="413799"/>
          </a:xfrm>
          <a:prstGeom prst="rect">
            <a:avLst/>
          </a:prstGeom>
        </p:spPr>
      </p:pic>
      <p:pic>
        <p:nvPicPr>
          <p:cNvPr id="13" name="Picture 12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18" y="5055483"/>
            <a:ext cx="413799" cy="4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34B233"/>
                </a:solidFill>
              </a:rPr>
              <a:t>Feature Overview</a:t>
            </a:r>
            <a:endParaRPr lang="en-I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6671548"/>
              </p:ext>
            </p:extLst>
          </p:nvPr>
        </p:nvGraphicFramePr>
        <p:xfrm>
          <a:off x="0" y="2125033"/>
          <a:ext cx="9116611" cy="419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2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F8313E-7B1B-4BF4-BA79-F19CF25D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FF8313E-7B1B-4BF4-BA79-F19CF25D4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C93649-8D9B-45BE-BFFB-1943092A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41C93649-8D9B-45BE-BFFB-1943092A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12F3F-805D-4966-8BA3-A91BBB2BE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D6412F3F-805D-4966-8BA3-A91BBB2BE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BEFF7-8543-4BE6-8CA3-24F00305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6F0BEFF7-8543-4BE6-8CA3-24F003058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62289A-8570-43BD-A67A-A53657108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4762289A-8570-43BD-A67A-A53657108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101F14-8134-434F-9EC1-B68300E8F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54101F14-8134-434F-9EC1-B68300E8F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30499-AFD0-42AB-AAC7-3F88404DE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5B30499-AFD0-42AB-AAC7-3F88404DE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E0CD-FAE8-47C7-9BCE-66C690C6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92E0CD-FAE8-47C7-9BCE-66C690C6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A5F870-2287-4018-A74F-56CE92BA1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2A5F870-2287-4018-A74F-56CE92BA1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25A3F-1A2D-4159-AEBC-1B96B8AD8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0F925A3F-1A2D-4159-AEBC-1B96B8AD8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61FB2-3933-4E47-B7ED-A0EB30379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D6B61FB2-3933-4E47-B7ED-A0EB30379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C75DE-7451-4CDA-8036-B459B27E1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4F2C75DE-7451-4CDA-8036-B459B27E1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</a:t>
            </a:r>
            <a:br>
              <a:rPr lang="en-GB" dirty="0" smtClean="0"/>
            </a:br>
            <a:r>
              <a:rPr lang="en-GB" dirty="0">
                <a:solidFill>
                  <a:srgbClr val="34B233"/>
                </a:solidFill>
              </a:rPr>
              <a:t>Business Accelerators for Sales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31257"/>
            <a:ext cx="9144000" cy="2075925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263962" y="1441322"/>
            <a:ext cx="1276350" cy="1974406"/>
            <a:chOff x="408757" y="806894"/>
            <a:chExt cx="1276350" cy="1974406"/>
          </a:xfrm>
        </p:grpSpPr>
        <p:grpSp>
          <p:nvGrpSpPr>
            <p:cNvPr id="6" name="Group 5"/>
            <p:cNvGrpSpPr/>
            <p:nvPr/>
          </p:nvGrpSpPr>
          <p:grpSpPr>
            <a:xfrm>
              <a:off x="408757" y="806894"/>
              <a:ext cx="1276350" cy="1276350"/>
              <a:chOff x="3909386" y="103292"/>
              <a:chExt cx="1276350" cy="1276350"/>
            </a:xfrm>
          </p:grpSpPr>
          <p:sp>
            <p:nvSpPr>
              <p:cNvPr id="8" name="Oval 7"/>
              <p:cNvSpPr/>
              <p:nvPr/>
            </p:nvSpPr>
            <p:spPr>
              <a:xfrm flipH="1">
                <a:off x="3909386" y="103292"/>
                <a:ext cx="1276350" cy="127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5308" y="448111"/>
                <a:ext cx="876299" cy="55041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/>
            <p:cNvCxnSpPr>
              <a:stCxn id="8" idx="4"/>
            </p:cNvCxnSpPr>
            <p:nvPr/>
          </p:nvCxnSpPr>
          <p:spPr>
            <a:xfrm>
              <a:off x="1046932" y="2083244"/>
              <a:ext cx="0" cy="69805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974323" y="1429827"/>
            <a:ext cx="1276350" cy="1974406"/>
            <a:chOff x="2179423" y="806894"/>
            <a:chExt cx="1276350" cy="1974406"/>
          </a:xfrm>
        </p:grpSpPr>
        <p:grpSp>
          <p:nvGrpSpPr>
            <p:cNvPr id="11" name="Group 10"/>
            <p:cNvGrpSpPr/>
            <p:nvPr/>
          </p:nvGrpSpPr>
          <p:grpSpPr>
            <a:xfrm>
              <a:off x="2179423" y="806894"/>
              <a:ext cx="1276350" cy="1276350"/>
              <a:chOff x="2808483" y="3699213"/>
              <a:chExt cx="1276350" cy="1276350"/>
            </a:xfrm>
          </p:grpSpPr>
          <p:sp>
            <p:nvSpPr>
              <p:cNvPr id="13" name="Oval 12"/>
              <p:cNvSpPr/>
              <p:nvPr/>
            </p:nvSpPr>
            <p:spPr>
              <a:xfrm flipH="1">
                <a:off x="2808483" y="3699213"/>
                <a:ext cx="1276350" cy="127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4735" y="3995480"/>
                <a:ext cx="715740" cy="715740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>
              <a:stCxn id="13" idx="4"/>
            </p:cNvCxnSpPr>
            <p:nvPr/>
          </p:nvCxnSpPr>
          <p:spPr>
            <a:xfrm flipH="1">
              <a:off x="2813545" y="2083244"/>
              <a:ext cx="4053" cy="69805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744989" y="1429827"/>
            <a:ext cx="1276350" cy="2060131"/>
            <a:chOff x="3950089" y="806894"/>
            <a:chExt cx="1276350" cy="2060131"/>
          </a:xfrm>
        </p:grpSpPr>
        <p:grpSp>
          <p:nvGrpSpPr>
            <p:cNvPr id="16" name="Group 15"/>
            <p:cNvGrpSpPr/>
            <p:nvPr/>
          </p:nvGrpSpPr>
          <p:grpSpPr>
            <a:xfrm>
              <a:off x="3950089" y="806894"/>
              <a:ext cx="1276350" cy="1276350"/>
              <a:chOff x="5819774" y="1414462"/>
              <a:chExt cx="1276350" cy="127635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819774" y="1414462"/>
                <a:ext cx="1276350" cy="127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258" y="1801982"/>
                <a:ext cx="764352" cy="493544"/>
              </a:xfrm>
              <a:prstGeom prst="rect">
                <a:avLst/>
              </a:prstGeom>
            </p:spPr>
          </p:pic>
        </p:grpSp>
        <p:cxnSp>
          <p:nvCxnSpPr>
            <p:cNvPr id="17" name="Straight Connector 16"/>
            <p:cNvCxnSpPr>
              <a:stCxn id="18" idx="4"/>
            </p:cNvCxnSpPr>
            <p:nvPr/>
          </p:nvCxnSpPr>
          <p:spPr>
            <a:xfrm>
              <a:off x="4588264" y="2083244"/>
              <a:ext cx="0" cy="78378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91366" y="1429827"/>
            <a:ext cx="1276350" cy="2060131"/>
            <a:chOff x="5731388" y="806894"/>
            <a:chExt cx="1276350" cy="2060131"/>
          </a:xfrm>
        </p:grpSpPr>
        <p:grpSp>
          <p:nvGrpSpPr>
            <p:cNvPr id="21" name="Group 20"/>
            <p:cNvGrpSpPr/>
            <p:nvPr/>
          </p:nvGrpSpPr>
          <p:grpSpPr>
            <a:xfrm>
              <a:off x="5731388" y="806894"/>
              <a:ext cx="1276350" cy="1276350"/>
              <a:chOff x="1988700" y="1414462"/>
              <a:chExt cx="1276350" cy="1276350"/>
            </a:xfrm>
          </p:grpSpPr>
          <p:sp>
            <p:nvSpPr>
              <p:cNvPr id="23" name="Oval 22"/>
              <p:cNvSpPr/>
              <p:nvPr/>
            </p:nvSpPr>
            <p:spPr>
              <a:xfrm flipH="1">
                <a:off x="1988700" y="1414462"/>
                <a:ext cx="1276350" cy="127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6446" y="1811506"/>
                <a:ext cx="850189" cy="407819"/>
              </a:xfrm>
              <a:prstGeom prst="rect">
                <a:avLst/>
              </a:prstGeom>
            </p:spPr>
          </p:pic>
        </p:grpSp>
        <p:cxnSp>
          <p:nvCxnSpPr>
            <p:cNvPr id="22" name="Straight Connector 21"/>
            <p:cNvCxnSpPr/>
            <p:nvPr/>
          </p:nvCxnSpPr>
          <p:spPr>
            <a:xfrm>
              <a:off x="6364228" y="2083244"/>
              <a:ext cx="0" cy="78378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542508" y="1429827"/>
            <a:ext cx="1276350" cy="2060131"/>
            <a:chOff x="7491420" y="806894"/>
            <a:chExt cx="1276350" cy="2060131"/>
          </a:xfrm>
        </p:grpSpPr>
        <p:grpSp>
          <p:nvGrpSpPr>
            <p:cNvPr id="26" name="Group 25"/>
            <p:cNvGrpSpPr/>
            <p:nvPr/>
          </p:nvGrpSpPr>
          <p:grpSpPr>
            <a:xfrm>
              <a:off x="7491420" y="806894"/>
              <a:ext cx="1276350" cy="1276350"/>
              <a:chOff x="5110170" y="3699213"/>
              <a:chExt cx="1276350" cy="127635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110170" y="3699213"/>
                <a:ext cx="1276350" cy="127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423122" y="4005593"/>
                <a:ext cx="646375" cy="69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7" name="Straight Connector 26"/>
            <p:cNvCxnSpPr>
              <a:stCxn id="28" idx="4"/>
            </p:cNvCxnSpPr>
            <p:nvPr/>
          </p:nvCxnSpPr>
          <p:spPr>
            <a:xfrm>
              <a:off x="8129595" y="2083244"/>
              <a:ext cx="0" cy="78378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20726" y="3898821"/>
            <a:ext cx="8524875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A range of preconfigured alerts and notifications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endParaRPr lang="en-GB" sz="140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New out-of-the-box workflows for sales to suit more complex or simpler sales processes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endParaRPr lang="en-GB" sz="140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New sales dashboards that display a range of new KPIs, charts, reports and leaderboards for better insight and trend analysis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</a:pPr>
            <a:endParaRPr lang="en-GB" sz="140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The ability to email PDF Quotes &amp; Orders with just one click for rapid sales follow up</a:t>
            </a:r>
          </a:p>
          <a:p>
            <a:endParaRPr lang="en-GB" sz="1200" dirty="0" smtClean="0">
              <a:solidFill>
                <a:srgbClr val="41404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062" y="3404233"/>
            <a:ext cx="6738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4B233"/>
                </a:solidFill>
                <a:latin typeface="Foco" panose="020B0504050202020203" pitchFamily="34" charset="0"/>
              </a:rPr>
              <a:t>The Business Accelerator suite includes:</a:t>
            </a:r>
            <a:endParaRPr lang="en-IE" sz="2400" dirty="0">
              <a:solidFill>
                <a:srgbClr val="34B233"/>
              </a:solidFill>
              <a:latin typeface="Foco" panose="020B0504050202020203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65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</a:t>
            </a:r>
            <a:br>
              <a:rPr lang="en-GB" dirty="0" smtClean="0"/>
            </a:br>
            <a:r>
              <a:rPr lang="en-GB" dirty="0" smtClean="0">
                <a:solidFill>
                  <a:srgbClr val="34B233"/>
                </a:solidFill>
              </a:rPr>
              <a:t>Sage CRM for Mobile</a:t>
            </a:r>
            <a:endParaRPr lang="en-IE" dirty="0">
              <a:solidFill>
                <a:srgbClr val="34B233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12" y="2014882"/>
            <a:ext cx="4528954" cy="37426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34" y="2957432"/>
            <a:ext cx="4181511" cy="2657636"/>
          </a:xfrm>
          <a:prstGeom prst="rect">
            <a:avLst/>
          </a:prstGeom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/>
          <a:stretch>
            <a:fillRect/>
          </a:stretch>
        </p:blipFill>
        <p:spPr bwMode="auto">
          <a:xfrm>
            <a:off x="5942541" y="3545934"/>
            <a:ext cx="252028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9"/>
          <a:stretch>
            <a:fillRect/>
          </a:stretch>
        </p:blipFill>
        <p:spPr bwMode="auto">
          <a:xfrm>
            <a:off x="7033189" y="4286250"/>
            <a:ext cx="879574" cy="14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91077" y="2242048"/>
            <a:ext cx="4976579" cy="40884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007F64"/>
              </a:buClr>
            </a:pPr>
            <a:r>
              <a:rPr lang="en-GB" sz="1400" dirty="0">
                <a:solidFill>
                  <a:srgbClr val="007F64"/>
                </a:solidFill>
                <a:latin typeface="Arial"/>
                <a:cs typeface="Arial"/>
              </a:rPr>
              <a:t>Contemporary theme for mobile web users </a:t>
            </a:r>
            <a:endParaRPr lang="en-GB" sz="1400" dirty="0" smtClean="0">
              <a:solidFill>
                <a:srgbClr val="007F64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Clr>
                <a:srgbClr val="007F64"/>
              </a:buClr>
            </a:pPr>
            <a:endParaRPr lang="en-GB" sz="140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>
                <a:solidFill>
                  <a:srgbClr val="007F64"/>
                </a:solidFill>
                <a:latin typeface="Arial"/>
                <a:cs typeface="Arial"/>
              </a:rPr>
              <a:t>Unified customer experience across all smartphones and tablets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>
                <a:solidFill>
                  <a:srgbClr val="007F64"/>
                </a:solidFill>
                <a:latin typeface="Arial"/>
                <a:cs typeface="Arial"/>
              </a:rPr>
              <a:t>Single theme for all devices so you can customise and deploy once, regardless of what devices your company use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>
                <a:solidFill>
                  <a:srgbClr val="007F64"/>
                </a:solidFill>
                <a:latin typeface="Arial"/>
                <a:cs typeface="Arial"/>
              </a:rPr>
              <a:t>Uses latest mobile web development framework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>
                <a:solidFill>
                  <a:srgbClr val="007F64"/>
                </a:solidFill>
                <a:latin typeface="Arial"/>
                <a:cs typeface="Arial"/>
              </a:rPr>
              <a:t>Support for Android, iPhone, iPad, Windows 8, etc</a:t>
            </a:r>
            <a:r>
              <a:rPr lang="en-GB" b="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b="0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400" b="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</a:t>
            </a:r>
            <a:br>
              <a:rPr lang="en-GB" dirty="0" smtClean="0"/>
            </a:br>
            <a:r>
              <a:rPr lang="en-GB" dirty="0" smtClean="0">
                <a:solidFill>
                  <a:srgbClr val="34B233"/>
                </a:solidFill>
              </a:rPr>
              <a:t>Sage CRM for iPhone</a:t>
            </a:r>
            <a:endParaRPr lang="en-IE" dirty="0">
              <a:solidFill>
                <a:srgbClr val="34B23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73" y="2390537"/>
            <a:ext cx="4183453" cy="406794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30148" y="2108050"/>
            <a:ext cx="4456744" cy="4181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007F64"/>
              </a:buClr>
            </a:pPr>
            <a:r>
              <a:rPr lang="en-GB" dirty="0" smtClean="0">
                <a:solidFill>
                  <a:srgbClr val="007F64"/>
                </a:solidFill>
                <a:latin typeface="Arial"/>
                <a:cs typeface="Arial"/>
              </a:rPr>
              <a:t>Updated </a:t>
            </a:r>
            <a:r>
              <a:rPr lang="en-GB" dirty="0">
                <a:solidFill>
                  <a:srgbClr val="007F64"/>
                </a:solidFill>
                <a:latin typeface="Arial"/>
                <a:cs typeface="Arial"/>
              </a:rPr>
              <a:t>Sage CRM iPhone app for Sales users with a range of new enhancements </a:t>
            </a:r>
            <a:endParaRPr lang="en-GB" dirty="0" smtClean="0">
              <a:solidFill>
                <a:srgbClr val="007F64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Clr>
                <a:srgbClr val="007F64"/>
              </a:buClr>
            </a:pPr>
            <a:endParaRPr lang="en-GB" sz="1400" b="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>
                <a:solidFill>
                  <a:srgbClr val="007F64"/>
                </a:solidFill>
                <a:cs typeface="Arial"/>
              </a:rPr>
              <a:t>Contemporary look and feel with updated menu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 smtClean="0">
                <a:solidFill>
                  <a:srgbClr val="007F64"/>
                </a:solidFill>
                <a:latin typeface="Arial"/>
                <a:cs typeface="Arial"/>
              </a:rPr>
              <a:t>Ability </a:t>
            </a:r>
            <a:r>
              <a:rPr lang="en-GB" sz="1400" b="0" dirty="0">
                <a:solidFill>
                  <a:srgbClr val="007F64"/>
                </a:solidFill>
                <a:latin typeface="Arial"/>
                <a:cs typeface="Arial"/>
              </a:rPr>
              <a:t>to display custom fields for people and opportunities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 smtClean="0">
                <a:solidFill>
                  <a:srgbClr val="007F64"/>
                </a:solidFill>
                <a:latin typeface="Arial"/>
                <a:cs typeface="Arial"/>
              </a:rPr>
              <a:t>Add </a:t>
            </a:r>
            <a:r>
              <a:rPr lang="en-GB" sz="1400" b="0" dirty="0">
                <a:solidFill>
                  <a:srgbClr val="007F64"/>
                </a:solidFill>
                <a:latin typeface="Arial"/>
                <a:cs typeface="Arial"/>
              </a:rPr>
              <a:t>phone contact as Person or Lead in Sage CRM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 smtClean="0">
                <a:solidFill>
                  <a:srgbClr val="007F64"/>
                </a:solidFill>
                <a:latin typeface="Arial"/>
                <a:cs typeface="Arial"/>
              </a:rPr>
              <a:t>Improved </a:t>
            </a:r>
            <a:r>
              <a:rPr lang="en-GB" sz="1400" b="0" dirty="0">
                <a:solidFill>
                  <a:srgbClr val="007F64"/>
                </a:solidFill>
                <a:latin typeface="Arial"/>
                <a:cs typeface="Arial"/>
              </a:rPr>
              <a:t>calendar </a:t>
            </a:r>
            <a:r>
              <a:rPr lang="en-GB" sz="1400" b="0" dirty="0" smtClean="0">
                <a:solidFill>
                  <a:srgbClr val="007F64"/>
                </a:solidFill>
                <a:latin typeface="Arial"/>
                <a:cs typeface="Arial"/>
              </a:rPr>
              <a:t>layout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r>
              <a:rPr lang="en-GB" sz="1400" b="0" dirty="0">
                <a:solidFill>
                  <a:srgbClr val="007F64"/>
                </a:solidFill>
                <a:cs typeface="Arial"/>
              </a:rPr>
              <a:t>Add appointments &amp; tasks</a:t>
            </a:r>
          </a:p>
          <a:p>
            <a:pPr marL="285750" indent="-285750">
              <a:lnSpc>
                <a:spcPct val="80000"/>
              </a:lnSpc>
              <a:buClr>
                <a:srgbClr val="007F64"/>
              </a:buClr>
              <a:buFont typeface="Arial" pitchFamily="34" charset="0"/>
              <a:buChar char="–"/>
            </a:pPr>
            <a:endParaRPr lang="en-GB" sz="1400" b="0" dirty="0">
              <a:solidFill>
                <a:srgbClr val="007F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6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</a:t>
            </a:r>
            <a:br>
              <a:rPr lang="en-GB" dirty="0" smtClean="0"/>
            </a:br>
            <a:r>
              <a:rPr lang="en-GB" dirty="0" smtClean="0">
                <a:solidFill>
                  <a:srgbClr val="34B233"/>
                </a:solidFill>
              </a:rPr>
              <a:t>Sage CRM for Android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0148" y="2108050"/>
            <a:ext cx="4456744" cy="418165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GB" sz="1400" b="0" dirty="0" smtClean="0">
              <a:solidFill>
                <a:schemeClr val="accent3"/>
              </a:solidFill>
            </a:endParaRPr>
          </a:p>
          <a:p>
            <a:pPr>
              <a:buClr>
                <a:srgbClr val="007F64"/>
              </a:buClr>
            </a:pPr>
            <a:r>
              <a:rPr lang="en-GB" sz="4900" dirty="0">
                <a:solidFill>
                  <a:srgbClr val="007F64"/>
                </a:solidFill>
                <a:latin typeface="Arial"/>
                <a:cs typeface="Arial"/>
              </a:rPr>
              <a:t>New Sage CRM Android app so Sales users can access Sage CRM data regardless of location or network </a:t>
            </a:r>
            <a:r>
              <a:rPr lang="en-GB" sz="4900" dirty="0" smtClean="0">
                <a:solidFill>
                  <a:srgbClr val="007F64"/>
                </a:solidFill>
                <a:latin typeface="Arial"/>
                <a:cs typeface="Arial"/>
              </a:rPr>
              <a:t>access</a:t>
            </a:r>
          </a:p>
          <a:p>
            <a:pPr>
              <a:buClr>
                <a:srgbClr val="007F64"/>
              </a:buClr>
            </a:pPr>
            <a:endParaRPr lang="en-GB" sz="490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Access to People and Opportunities records, including their recent Communications and Cases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Easily navigate to recently viewed People and Opportunities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Mark records as  Favourites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Record SMS, Emails and Calls as Communications in Sage CRM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Add appointments &amp; tasks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Add phone contact as Company &amp; Person or Lead in Sage CRM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Ability to display custom fields for people and opportunities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4400" b="0" dirty="0">
                <a:solidFill>
                  <a:srgbClr val="007F64"/>
                </a:solidFill>
                <a:latin typeface="Arial"/>
                <a:cs typeface="Arial"/>
              </a:rPr>
              <a:t>Contemporary look and feel  with intuitive calendar layout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91" y="2436706"/>
            <a:ext cx="3962401" cy="38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2" y="2079651"/>
            <a:ext cx="3879791" cy="2909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505"/>
            <a:ext cx="3661682" cy="2746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Sage CRM 7.3</a:t>
            </a:r>
            <a:br>
              <a:rPr lang="en-GB" dirty="0" smtClean="0"/>
            </a:br>
            <a:r>
              <a:rPr lang="en-GB" dirty="0" smtClean="0">
                <a:solidFill>
                  <a:srgbClr val="34B233"/>
                </a:solidFill>
              </a:rPr>
              <a:t>New contemporary look and feel</a:t>
            </a:r>
            <a:endParaRPr lang="en-IE" dirty="0">
              <a:solidFill>
                <a:srgbClr val="34B233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936638" y="2094832"/>
            <a:ext cx="3986724" cy="4181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Clr>
                <a:srgbClr val="007F64"/>
              </a:buClr>
              <a:buFont typeface="Arial" pitchFamily="34" charset="0"/>
              <a:buChar char="–"/>
              <a:defRPr sz="1600" kern="1200">
                <a:solidFill>
                  <a:srgbClr val="007F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64"/>
              </a:buClr>
            </a:pPr>
            <a:r>
              <a:rPr lang="en-GB" sz="2000" b="0" dirty="0" smtClean="0">
                <a:solidFill>
                  <a:srgbClr val="007F64"/>
                </a:solidFill>
                <a:latin typeface="Arial"/>
                <a:cs typeface="Arial"/>
              </a:rPr>
              <a:t>Contemporary </a:t>
            </a:r>
            <a:r>
              <a:rPr lang="en-GB" sz="2000" b="0" dirty="0">
                <a:solidFill>
                  <a:srgbClr val="007F64"/>
                </a:solidFill>
                <a:latin typeface="Arial"/>
                <a:cs typeface="Arial"/>
              </a:rPr>
              <a:t>look and </a:t>
            </a:r>
            <a:r>
              <a:rPr lang="en-GB" sz="2000" b="0" dirty="0" smtClean="0">
                <a:solidFill>
                  <a:srgbClr val="007F64"/>
                </a:solidFill>
                <a:latin typeface="Arial"/>
                <a:cs typeface="Arial"/>
              </a:rPr>
              <a:t>feel for Sage CRM 7.3</a:t>
            </a: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2000" b="0" dirty="0" smtClean="0">
                <a:solidFill>
                  <a:srgbClr val="007F64"/>
                </a:solidFill>
                <a:latin typeface="Arial"/>
                <a:cs typeface="Arial"/>
              </a:rPr>
              <a:t>New layout and icons</a:t>
            </a:r>
            <a:endParaRPr lang="en-GB" sz="2000" b="0" dirty="0">
              <a:solidFill>
                <a:srgbClr val="007F64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007F64"/>
              </a:buClr>
              <a:buFont typeface="Arial" pitchFamily="34" charset="0"/>
              <a:buChar char="–"/>
            </a:pPr>
            <a:r>
              <a:rPr lang="en-GB" sz="2000" b="0" dirty="0">
                <a:solidFill>
                  <a:srgbClr val="007F64"/>
                </a:solidFill>
                <a:latin typeface="Arial"/>
                <a:cs typeface="Arial"/>
              </a:rPr>
              <a:t>Available as an optional theme, set as default for new </a:t>
            </a:r>
            <a:r>
              <a:rPr lang="en-GB" sz="2000" b="0" dirty="0" smtClean="0">
                <a:solidFill>
                  <a:srgbClr val="007F64"/>
                </a:solidFill>
                <a:latin typeface="Arial"/>
                <a:cs typeface="Arial"/>
              </a:rPr>
              <a:t>users</a:t>
            </a:r>
            <a:endParaRPr lang="en-GB" sz="2000" b="0" dirty="0">
              <a:solidFill>
                <a:srgbClr val="007F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ge_Powerpoint_Template_240113">
  <a:themeElements>
    <a:clrScheme name="Custom 13">
      <a:dk1>
        <a:sysClr val="windowText" lastClr="000000"/>
      </a:dk1>
      <a:lt1>
        <a:sysClr val="window" lastClr="FFFFFF"/>
      </a:lt1>
      <a:dk2>
        <a:srgbClr val="6639B7"/>
      </a:dk2>
      <a:lt2>
        <a:srgbClr val="EEECE1"/>
      </a:lt2>
      <a:accent1>
        <a:srgbClr val="007F64"/>
      </a:accent1>
      <a:accent2>
        <a:srgbClr val="34B233"/>
      </a:accent2>
      <a:accent3>
        <a:srgbClr val="4D4F53"/>
      </a:accent3>
      <a:accent4>
        <a:srgbClr val="9A9B9C"/>
      </a:accent4>
      <a:accent5>
        <a:srgbClr val="009FDA"/>
      </a:accent5>
      <a:accent6>
        <a:srgbClr val="FF5800"/>
      </a:accent6>
      <a:hlink>
        <a:srgbClr val="41A940"/>
      </a:hlink>
      <a:folHlink>
        <a:srgbClr val="800080"/>
      </a:folHlink>
    </a:clrScheme>
    <a:fontScheme name="SAG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 Powerpoint template 15 November">
  <a:themeElements>
    <a:clrScheme name="Custom 47">
      <a:dk1>
        <a:sysClr val="windowText" lastClr="000000"/>
      </a:dk1>
      <a:lt1>
        <a:sysClr val="window" lastClr="FFFFFF"/>
      </a:lt1>
      <a:dk2>
        <a:srgbClr val="007F64"/>
      </a:dk2>
      <a:lt2>
        <a:srgbClr val="E0E1DD"/>
      </a:lt2>
      <a:accent1>
        <a:srgbClr val="41A940"/>
      </a:accent1>
      <a:accent2>
        <a:srgbClr val="9A9B9C"/>
      </a:accent2>
      <a:accent3>
        <a:srgbClr val="4D4F53"/>
      </a:accent3>
      <a:accent4>
        <a:srgbClr val="6639B7"/>
      </a:accent4>
      <a:accent5>
        <a:srgbClr val="009FDA"/>
      </a:accent5>
      <a:accent6>
        <a:srgbClr val="FF5800"/>
      </a:accent6>
      <a:hlink>
        <a:srgbClr val="6639B7"/>
      </a:hlink>
      <a:folHlink>
        <a:srgbClr val="FF5800"/>
      </a:folHlink>
    </a:clrScheme>
    <a:fontScheme name="BBLP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Sage_Powerpoint_Template_240113</Template>
  <TotalTime>8749</TotalTime>
  <Words>1440</Words>
  <Application>Microsoft Office PowerPoint</Application>
  <PresentationFormat>On-screen Show (4:3)</PresentationFormat>
  <Paragraphs>276</Paragraphs>
  <Slides>39</Slides>
  <Notes>8</Notes>
  <HiddenSlides>8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Sage_Powerpoint_Template_240113</vt:lpstr>
      <vt:lpstr>My Powerpoint template 15 November</vt:lpstr>
      <vt:lpstr>Sage CRM Bootcamp 2015</vt:lpstr>
      <vt:lpstr>PowerPoint Presentation</vt:lpstr>
      <vt:lpstr>PowerPoint Presentation</vt:lpstr>
      <vt:lpstr>Sage CRM 7.3 Feature Overview</vt:lpstr>
      <vt:lpstr>Sage CRM 7.3 Business Accelerators for Sales</vt:lpstr>
      <vt:lpstr>Sage CRM 7.3 Sage CRM for Mobile</vt:lpstr>
      <vt:lpstr>Sage CRM 7.3 Sage CRM for iPhone</vt:lpstr>
      <vt:lpstr>Sage CRM 7.3 Sage CRM for Android</vt:lpstr>
      <vt:lpstr>Sage CRM 7.3 New contemporary look and feel</vt:lpstr>
      <vt:lpstr>Sage CRM 7.3 MailChimp Integration</vt:lpstr>
      <vt:lpstr>PowerPoint Presentation</vt:lpstr>
      <vt:lpstr>Sage CRM 7.3 Contemporary Theme &amp; Branding updates</vt:lpstr>
      <vt:lpstr>Sage CRM 7.3 Differences between Cloud &amp; On-Premise</vt:lpstr>
      <vt:lpstr>New Theme Contemporary Theme</vt:lpstr>
      <vt:lpstr>Sage CRM 7.3 Contemporary UI Theme - Demo</vt:lpstr>
      <vt:lpstr>Sage CRM 7.3 Upgrade tips</vt:lpstr>
      <vt:lpstr>PowerPoint Presentation</vt:lpstr>
      <vt:lpstr>Sage CRM 7.3 MailChimp</vt:lpstr>
      <vt:lpstr>Sage CRM 7.3 MailChimp</vt:lpstr>
      <vt:lpstr>Sage CRM 7.3 MailChimp</vt:lpstr>
      <vt:lpstr>Sage CRM 7.3 MailChimp Configuration</vt:lpstr>
      <vt:lpstr>Sage CRM 7.3 MailChimp – Custom SysParams</vt:lpstr>
      <vt:lpstr>Sage CRM 7.3 MailChimp – changes to DB tables</vt:lpstr>
      <vt:lpstr>Sage CRM 7.3 MailChimp – new DB tables</vt:lpstr>
      <vt:lpstr>Sage CRM 7.3 MailChimp – new tables</vt:lpstr>
      <vt:lpstr>Sage CRM 7.3 MailChimp - Logs</vt:lpstr>
      <vt:lpstr>Sage CRM 7.3 MailChimp operational notes</vt:lpstr>
      <vt:lpstr>Sage CRM 7.3 MailChimp - Demo</vt:lpstr>
      <vt:lpstr>PowerPoint Presentation</vt:lpstr>
      <vt:lpstr>Sage CRM 7.3 Enhancements</vt:lpstr>
      <vt:lpstr>Sage CRM 7.3 Lead deduplication</vt:lpstr>
      <vt:lpstr>Sage CRM 7.3 CK Text Editor</vt:lpstr>
      <vt:lpstr>Sage CRM 7.3 Enhancements - Demo</vt:lpstr>
      <vt:lpstr>PowerPoint Presentation</vt:lpstr>
      <vt:lpstr>Sage CRM 7.3  Add-ons updated</vt:lpstr>
      <vt:lpstr>Sage CRM 7.3  Support matrix – notable changes</vt:lpstr>
      <vt:lpstr>PowerPoint Presentation</vt:lpstr>
      <vt:lpstr>Sage CRM 7.3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of a heading.</dc:title>
  <dc:creator>Maguire, Austin</dc:creator>
  <cp:lastModifiedBy>Eoin Shanley</cp:lastModifiedBy>
  <cp:revision>266</cp:revision>
  <cp:lastPrinted>2013-04-24T10:38:55Z</cp:lastPrinted>
  <dcterms:created xsi:type="dcterms:W3CDTF">2013-02-15T11:27:32Z</dcterms:created>
  <dcterms:modified xsi:type="dcterms:W3CDTF">2015-02-24T10:29:09Z</dcterms:modified>
</cp:coreProperties>
</file>